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78" r:id="rId11"/>
    <p:sldId id="279" r:id="rId12"/>
    <p:sldId id="267" r:id="rId13"/>
    <p:sldId id="268" r:id="rId14"/>
    <p:sldId id="269" r:id="rId15"/>
    <p:sldId id="270" r:id="rId16"/>
    <p:sldId id="280" r:id="rId17"/>
    <p:sldId id="272" r:id="rId18"/>
    <p:sldId id="273" r:id="rId19"/>
    <p:sldId id="274" r:id="rId20"/>
    <p:sldId id="275" r:id="rId21"/>
    <p:sldId id="276"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383" autoAdjust="0"/>
  </p:normalViewPr>
  <p:slideViewPr>
    <p:cSldViewPr snapToGrid="0" snapToObjects="1">
      <p:cViewPr varScale="1">
        <p:scale>
          <a:sx n="112" d="100"/>
          <a:sy n="112" d="100"/>
        </p:scale>
        <p:origin x="6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66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7250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20326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4382" cy="5163634"/>
          </a:xfrm>
          <a:prstGeom prst="rect">
            <a:avLst/>
          </a:prstGeom>
        </p:spPr>
      </p:pic>
      <p:pic>
        <p:nvPicPr>
          <p:cNvPr id="3" name="Image 1" descr="preencoded.png"/>
          <p:cNvPicPr>
            <a:picLocks noChangeAspect="1"/>
          </p:cNvPicPr>
          <p:nvPr/>
        </p:nvPicPr>
        <p:blipFill>
          <a:blip r:embed="rId4"/>
          <a:stretch>
            <a:fillRect/>
          </a:stretch>
        </p:blipFill>
        <p:spPr>
          <a:xfrm>
            <a:off x="731134" y="4089781"/>
            <a:ext cx="365568" cy="365567"/>
          </a:xfrm>
          <a:prstGeom prst="rect">
            <a:avLst/>
          </a:prstGeom>
        </p:spPr>
      </p:pic>
      <p:pic>
        <p:nvPicPr>
          <p:cNvPr id="4" name="Image 2" descr="preencoded.png"/>
          <p:cNvPicPr>
            <a:picLocks noChangeAspect="1"/>
          </p:cNvPicPr>
          <p:nvPr/>
        </p:nvPicPr>
        <p:blipFill>
          <a:blip r:embed="rId5"/>
          <a:stretch>
            <a:fillRect/>
          </a:stretch>
        </p:blipFill>
        <p:spPr>
          <a:xfrm>
            <a:off x="5940466" y="0"/>
            <a:ext cx="3198712" cy="5140786"/>
          </a:xfrm>
          <a:prstGeom prst="rect">
            <a:avLst/>
          </a:prstGeom>
        </p:spPr>
      </p:pic>
      <p:sp>
        <p:nvSpPr>
          <p:cNvPr id="5" name="Text 0"/>
          <p:cNvSpPr/>
          <p:nvPr/>
        </p:nvSpPr>
        <p:spPr>
          <a:xfrm>
            <a:off x="731134" y="913918"/>
            <a:ext cx="5209331" cy="365567"/>
          </a:xfrm>
          <a:prstGeom prst="rect">
            <a:avLst/>
          </a:prstGeom>
          <a:noFill/>
          <a:ln/>
        </p:spPr>
        <p:txBody>
          <a:bodyPr wrap="square" lIns="0" tIns="0" rIns="0" bIns="0" rtlCol="0" anchor="t"/>
          <a:lstStyle/>
          <a:p>
            <a:pPr>
              <a:lnSpc>
                <a:spcPts val="2900"/>
              </a:lnSpc>
            </a:pPr>
            <a:r>
              <a:rPr lang="en-US" sz="2200" b="0" kern="0" spc="-65">
                <a:solidFill>
                  <a:srgbClr val="888888"/>
                </a:solidFill>
                <a:latin typeface="宋体" panose="02010600030101010101" pitchFamily="2" charset="-122"/>
                <a:ea typeface="宋体" panose="02010600030101010101" pitchFamily="2" charset="-122"/>
                <a:cs typeface="HarmonyOS Sans SC" pitchFamily="34" charset="-120"/>
              </a:rPr>
              <a:t>宁波大学本科生毕业论文答辩</a:t>
            </a:r>
            <a:endParaRPr lang="en-US" sz="2175">
              <a:latin typeface="宋体" panose="02010600030101010101" pitchFamily="2" charset="-122"/>
              <a:ea typeface="宋体" panose="02010600030101010101" pitchFamily="2" charset="-122"/>
            </a:endParaRPr>
          </a:p>
        </p:txBody>
      </p:sp>
      <p:sp>
        <p:nvSpPr>
          <p:cNvPr id="6" name="Text 1"/>
          <p:cNvSpPr/>
          <p:nvPr/>
        </p:nvSpPr>
        <p:spPr>
          <a:xfrm>
            <a:off x="731134" y="1370877"/>
            <a:ext cx="5209331" cy="1005309"/>
          </a:xfrm>
          <a:prstGeom prst="rect">
            <a:avLst/>
          </a:prstGeom>
          <a:noFill/>
          <a:ln/>
        </p:spPr>
        <p:txBody>
          <a:bodyPr wrap="square" lIns="0" tIns="0" rIns="0" bIns="0" rtlCol="0" anchor="t"/>
          <a:lstStyle/>
          <a:p>
            <a:pPr>
              <a:lnSpc>
                <a:spcPts val="3988"/>
              </a:lnSpc>
            </a:pPr>
            <a:r>
              <a:rPr lang="en-US" sz="3300" b="1" kern="0" spc="-98">
                <a:solidFill>
                  <a:srgbClr val="333333"/>
                </a:solidFill>
                <a:latin typeface="宋体" panose="02010600030101010101" pitchFamily="2" charset="-122"/>
                <a:ea typeface="宋体" panose="02010600030101010101" pitchFamily="2" charset="-122"/>
                <a:cs typeface="HarmonyOS Sans SC" pitchFamily="34" charset="-120"/>
              </a:rPr>
              <a:t>基于用户行为分析的个性化推荐算法的研究</a:t>
            </a:r>
            <a:endParaRPr lang="en-US" sz="3263">
              <a:latin typeface="宋体" panose="02010600030101010101" pitchFamily="2" charset="-122"/>
              <a:ea typeface="宋体" panose="02010600030101010101" pitchFamily="2" charset="-122"/>
            </a:endParaRPr>
          </a:p>
        </p:txBody>
      </p:sp>
      <p:sp>
        <p:nvSpPr>
          <p:cNvPr id="7" name="Text 2"/>
          <p:cNvSpPr/>
          <p:nvPr/>
        </p:nvSpPr>
        <p:spPr>
          <a:xfrm>
            <a:off x="1233789" y="4112629"/>
            <a:ext cx="3133495" cy="319871"/>
          </a:xfrm>
          <a:prstGeom prst="rect">
            <a:avLst/>
          </a:prstGeom>
          <a:noFill/>
          <a:ln/>
        </p:spPr>
        <p:txBody>
          <a:bodyPr wrap="square" lIns="0" tIns="0" rIns="0" bIns="0" rtlCol="0" anchor="t"/>
          <a:lstStyle/>
          <a:p>
            <a:pPr>
              <a:lnSpc>
                <a:spcPts val="2538"/>
              </a:lnSpc>
            </a:pPr>
            <a:r>
              <a:rPr lang="en-US" sz="1800" b="0" kern="0" spc="-54">
                <a:solidFill>
                  <a:srgbClr val="333333"/>
                </a:solidFill>
                <a:latin typeface="宋体" panose="02010600030101010101" pitchFamily="2" charset="-122"/>
                <a:ea typeface="宋体" panose="02010600030101010101" pitchFamily="2" charset="-122"/>
                <a:cs typeface="HarmonyOS Sans SC" pitchFamily="34" charset="-120"/>
              </a:rPr>
              <a:t>汇报：雒文飞    导师：张宇萌</a:t>
            </a:r>
            <a:endParaRPr lang="en-US" sz="1813">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0"/>
          <p:cNvSpPr/>
          <p:nvPr/>
        </p:nvSpPr>
        <p:spPr>
          <a:xfrm>
            <a:off x="365569" y="228479"/>
            <a:ext cx="8408040" cy="297023"/>
          </a:xfrm>
          <a:prstGeom prst="rect">
            <a:avLst/>
          </a:prstGeom>
          <a:noFill/>
          <a:ln/>
        </p:spPr>
        <p:txBody>
          <a:bodyPr wrap="square" lIns="0" tIns="0" rIns="0" bIns="0" rtlCol="0" anchor="t"/>
          <a:lstStyle/>
          <a:p>
            <a:pPr>
              <a:lnSpc>
                <a:spcPts val="2356"/>
              </a:lnSpc>
            </a:pPr>
            <a:r>
              <a:rPr lang="zh-CN" altLang="en-US" sz="1600" b="1" kern="0" spc="-49">
                <a:solidFill>
                  <a:srgbClr val="333333"/>
                </a:solidFill>
                <a:latin typeface="宋体" panose="02010600030101010101" pitchFamily="2" charset="-122"/>
                <a:ea typeface="宋体" panose="02010600030101010101" pitchFamily="2" charset="-122"/>
                <a:cs typeface="HarmonyOS Sans SC" pitchFamily="34" charset="-120"/>
              </a:rPr>
              <a:t>基于物品的协同过滤推荐算法</a:t>
            </a:r>
          </a:p>
        </p:txBody>
      </p:sp>
      <p:sp>
        <p:nvSpPr>
          <p:cNvPr id="15" name="Text 1"/>
          <p:cNvSpPr/>
          <p:nvPr/>
        </p:nvSpPr>
        <p:spPr>
          <a:xfrm>
            <a:off x="365569" y="571198"/>
            <a:ext cx="8408040" cy="0"/>
          </a:xfrm>
          <a:prstGeom prst="rect">
            <a:avLst/>
          </a:prstGeom>
          <a:noFill/>
          <a:ln/>
        </p:spPr>
        <p:txBody>
          <a:bodyPr wrap="square" lIns="0" tIns="0" rIns="0" bIns="0" rtlCol="0" anchor="t"/>
          <a:lstStyle/>
          <a:p>
            <a:endParaRPr lang="en-US" dirty="0"/>
          </a:p>
        </p:txBody>
      </p:sp>
      <p:sp>
        <p:nvSpPr>
          <p:cNvPr id="16" name="Text 2"/>
          <p:cNvSpPr/>
          <p:nvPr/>
        </p:nvSpPr>
        <p:spPr>
          <a:xfrm>
            <a:off x="3329871" y="802514"/>
            <a:ext cx="756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原始矩阵表</a:t>
            </a:r>
            <a:endParaRPr lang="en-US" sz="997" dirty="0"/>
          </a:p>
        </p:txBody>
      </p:sp>
      <p:sp>
        <p:nvSpPr>
          <p:cNvPr id="17" name="Text 3"/>
          <p:cNvSpPr/>
          <p:nvPr/>
        </p:nvSpPr>
        <p:spPr>
          <a:xfrm>
            <a:off x="3970547" y="2773633"/>
            <a:ext cx="2193403" cy="0"/>
          </a:xfrm>
          <a:prstGeom prst="rect">
            <a:avLst/>
          </a:prstGeom>
          <a:noFill/>
          <a:ln/>
        </p:spPr>
        <p:txBody>
          <a:bodyPr wrap="square" lIns="0" tIns="0" rIns="0" bIns="0" rtlCol="0" anchor="t"/>
          <a:lstStyle/>
          <a:p>
            <a:endParaRPr lang="en-US" dirty="0"/>
          </a:p>
        </p:txBody>
      </p:sp>
      <p:sp>
        <p:nvSpPr>
          <p:cNvPr id="18" name="Text 4"/>
          <p:cNvSpPr/>
          <p:nvPr/>
        </p:nvSpPr>
        <p:spPr>
          <a:xfrm>
            <a:off x="4156573" y="799677"/>
            <a:ext cx="2664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用户矩阵表</a:t>
            </a:r>
            <a:endParaRPr lang="en-US" sz="997" dirty="0"/>
          </a:p>
        </p:txBody>
      </p:sp>
      <p:sp>
        <p:nvSpPr>
          <p:cNvPr id="20" name="Text 6"/>
          <p:cNvSpPr/>
          <p:nvPr/>
        </p:nvSpPr>
        <p:spPr>
          <a:xfrm>
            <a:off x="6891275" y="799678"/>
            <a:ext cx="1980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物品矩阵表</a:t>
            </a:r>
            <a:endParaRPr lang="en-US" sz="997" dirty="0"/>
          </a:p>
        </p:txBody>
      </p:sp>
      <p:sp>
        <p:nvSpPr>
          <p:cNvPr id="22" name="Text 8"/>
          <p:cNvSpPr/>
          <p:nvPr/>
        </p:nvSpPr>
        <p:spPr>
          <a:xfrm>
            <a:off x="403585" y="2910720"/>
            <a:ext cx="4140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物品相似度矩阵</a:t>
            </a:r>
            <a:endParaRPr lang="en-US" sz="997" dirty="0"/>
          </a:p>
        </p:txBody>
      </p:sp>
      <p:sp>
        <p:nvSpPr>
          <p:cNvPr id="24" name="Text 10"/>
          <p:cNvSpPr/>
          <p:nvPr/>
        </p:nvSpPr>
        <p:spPr>
          <a:xfrm>
            <a:off x="4767275" y="2916760"/>
            <a:ext cx="4104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用户 </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1001 </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物品相似度矩阵</a:t>
            </a:r>
          </a:p>
          <a:p>
            <a:pPr>
              <a:lnSpc>
                <a:spcPts val="1631"/>
              </a:lnSpc>
            </a:pPr>
            <a:endParaRPr lang="en-US" sz="997" dirty="0"/>
          </a:p>
        </p:txBody>
      </p:sp>
      <p:sp>
        <p:nvSpPr>
          <p:cNvPr id="25" name="Text 11"/>
          <p:cNvSpPr/>
          <p:nvPr/>
        </p:nvSpPr>
        <p:spPr>
          <a:xfrm>
            <a:off x="5488573" y="4867815"/>
            <a:ext cx="2193403" cy="0"/>
          </a:xfrm>
          <a:prstGeom prst="rect">
            <a:avLst/>
          </a:prstGeom>
          <a:noFill/>
          <a:ln/>
        </p:spPr>
        <p:txBody>
          <a:bodyPr wrap="square" lIns="0" tIns="0" rIns="0" bIns="0" rtlCol="0" anchor="t"/>
          <a:lstStyle/>
          <a:p>
            <a:endParaRPr lang="en-US" dirty="0"/>
          </a:p>
        </p:txBody>
      </p:sp>
      <p:sp>
        <p:nvSpPr>
          <p:cNvPr id="26" name="Text 12"/>
          <p:cNvSpPr/>
          <p:nvPr/>
        </p:nvSpPr>
        <p:spPr>
          <a:xfrm>
            <a:off x="4767275" y="4173347"/>
            <a:ext cx="2916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用户</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 1001 </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基于物品协同的推荐结果</a:t>
            </a:r>
          </a:p>
          <a:p>
            <a:pPr>
              <a:lnSpc>
                <a:spcPts val="1631"/>
              </a:lnSpc>
            </a:pPr>
            <a:endParaRPr lang="en-US" sz="997" dirty="0"/>
          </a:p>
        </p:txBody>
      </p:sp>
      <p:graphicFrame>
        <p:nvGraphicFramePr>
          <p:cNvPr id="28" name="表格 27">
            <a:extLst>
              <a:ext uri="{FF2B5EF4-FFF2-40B4-BE49-F238E27FC236}">
                <a16:creationId xmlns:a16="http://schemas.microsoft.com/office/drawing/2014/main" id="{2A800308-324D-1A8C-C9F3-8705CEE92176}"/>
              </a:ext>
            </a:extLst>
          </p:cNvPr>
          <p:cNvGraphicFramePr>
            <a:graphicFrameLocks noGrp="1"/>
          </p:cNvGraphicFramePr>
          <p:nvPr>
            <p:extLst>
              <p:ext uri="{D42A27DB-BD31-4B8C-83A1-F6EECF244321}">
                <p14:modId xmlns:p14="http://schemas.microsoft.com/office/powerpoint/2010/main" val="4218950115"/>
              </p:ext>
            </p:extLst>
          </p:nvPr>
        </p:nvGraphicFramePr>
        <p:xfrm>
          <a:off x="3329871" y="1012660"/>
          <a:ext cx="756000" cy="1080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544564640"/>
                    </a:ext>
                  </a:extLst>
                </a:gridCol>
                <a:gridCol w="396000">
                  <a:extLst>
                    <a:ext uri="{9D8B030D-6E8A-4147-A177-3AD203B41FA5}">
                      <a16:colId xmlns:a16="http://schemas.microsoft.com/office/drawing/2014/main" val="379530971"/>
                    </a:ext>
                  </a:extLst>
                </a:gridCol>
              </a:tblGrid>
              <a:tr h="180000">
                <a:tc>
                  <a:txBody>
                    <a:bodyPr/>
                    <a:lstStyle/>
                    <a:p>
                      <a:pPr indent="0" algn="ctr">
                        <a:lnSpc>
                          <a:spcPct val="150000"/>
                        </a:lnSpc>
                      </a:pPr>
                      <a:r>
                        <a:rPr lang="en-US" sz="800" kern="100">
                          <a:solidFill>
                            <a:schemeClr val="tx1"/>
                          </a:solidFill>
                          <a:effectLst/>
                          <a:latin typeface="宋体" panose="02010600030101010101" pitchFamily="2" charset="-122"/>
                        </a:rPr>
                        <a:t>userID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itemID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0247295"/>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313250"/>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336750"/>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0015758"/>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781577"/>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686466"/>
                  </a:ext>
                </a:extLst>
              </a:tr>
            </a:tbl>
          </a:graphicData>
        </a:graphic>
      </p:graphicFrame>
      <p:graphicFrame>
        <p:nvGraphicFramePr>
          <p:cNvPr id="29" name="表格 28">
            <a:extLst>
              <a:ext uri="{FF2B5EF4-FFF2-40B4-BE49-F238E27FC236}">
                <a16:creationId xmlns:a16="http://schemas.microsoft.com/office/drawing/2014/main" id="{4B653E90-6562-EB6F-7B95-FCF6C102E0BC}"/>
              </a:ext>
            </a:extLst>
          </p:cNvPr>
          <p:cNvGraphicFramePr>
            <a:graphicFrameLocks noGrp="1"/>
          </p:cNvGraphicFramePr>
          <p:nvPr>
            <p:extLst>
              <p:ext uri="{D42A27DB-BD31-4B8C-83A1-F6EECF244321}">
                <p14:modId xmlns:p14="http://schemas.microsoft.com/office/powerpoint/2010/main" val="1266117922"/>
              </p:ext>
            </p:extLst>
          </p:nvPr>
        </p:nvGraphicFramePr>
        <p:xfrm>
          <a:off x="4156573" y="1010515"/>
          <a:ext cx="2664000" cy="1080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1521276005"/>
                    </a:ext>
                  </a:extLst>
                </a:gridCol>
                <a:gridCol w="2304000">
                  <a:extLst>
                    <a:ext uri="{9D8B030D-6E8A-4147-A177-3AD203B41FA5}">
                      <a16:colId xmlns:a16="http://schemas.microsoft.com/office/drawing/2014/main" val="3280586828"/>
                    </a:ext>
                  </a:extLst>
                </a:gridCol>
              </a:tblGrid>
              <a:tr h="180000">
                <a:tc>
                  <a:txBody>
                    <a:bodyPr/>
                    <a:lstStyle/>
                    <a:p>
                      <a:pPr indent="0" algn="ctr">
                        <a:lnSpc>
                          <a:spcPct val="150000"/>
                        </a:lnSpc>
                      </a:pPr>
                      <a:r>
                        <a:rPr lang="en-US" sz="800" kern="100">
                          <a:solidFill>
                            <a:schemeClr val="tx1"/>
                          </a:solidFill>
                          <a:effectLst/>
                          <a:latin typeface="宋体" panose="02010600030101010101" pitchFamily="2" charset="-122"/>
                        </a:rPr>
                        <a:t>userID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itemID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941364"/>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10001, 10002, 10003</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998991"/>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10001, 10004, 10003, 10002</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7024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10001, 10007, 10005, 10004</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186552"/>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1004</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10001, 10006, 10004, 10003</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00414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1005</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10006, 10005, 10004, 10003, 10002, 10001</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8732832"/>
                  </a:ext>
                </a:extLst>
              </a:tr>
            </a:tbl>
          </a:graphicData>
        </a:graphic>
      </p:graphicFrame>
      <p:graphicFrame>
        <p:nvGraphicFramePr>
          <p:cNvPr id="30" name="表格 29">
            <a:extLst>
              <a:ext uri="{FF2B5EF4-FFF2-40B4-BE49-F238E27FC236}">
                <a16:creationId xmlns:a16="http://schemas.microsoft.com/office/drawing/2014/main" id="{5F9D877D-1183-35D0-DB54-82924B1A7B6A}"/>
              </a:ext>
            </a:extLst>
          </p:cNvPr>
          <p:cNvGraphicFramePr>
            <a:graphicFrameLocks noGrp="1"/>
          </p:cNvGraphicFramePr>
          <p:nvPr>
            <p:extLst>
              <p:ext uri="{D42A27DB-BD31-4B8C-83A1-F6EECF244321}">
                <p14:modId xmlns:p14="http://schemas.microsoft.com/office/powerpoint/2010/main" val="4083165076"/>
              </p:ext>
            </p:extLst>
          </p:nvPr>
        </p:nvGraphicFramePr>
        <p:xfrm>
          <a:off x="6891275" y="1012660"/>
          <a:ext cx="1980000" cy="1440000"/>
        </p:xfrm>
        <a:graphic>
          <a:graphicData uri="http://schemas.openxmlformats.org/drawingml/2006/table">
            <a:tbl>
              <a:tblPr firstRow="1" firstCol="1" bandRow="1">
                <a:tableStyleId>{5C22544A-7EE6-4342-B048-85BDC9FD1C3A}</a:tableStyleId>
              </a:tblPr>
              <a:tblGrid>
                <a:gridCol w="396000">
                  <a:extLst>
                    <a:ext uri="{9D8B030D-6E8A-4147-A177-3AD203B41FA5}">
                      <a16:colId xmlns:a16="http://schemas.microsoft.com/office/drawing/2014/main" val="3497706374"/>
                    </a:ext>
                  </a:extLst>
                </a:gridCol>
                <a:gridCol w="1584000">
                  <a:extLst>
                    <a:ext uri="{9D8B030D-6E8A-4147-A177-3AD203B41FA5}">
                      <a16:colId xmlns:a16="http://schemas.microsoft.com/office/drawing/2014/main" val="1289406327"/>
                    </a:ext>
                  </a:extLst>
                </a:gridCol>
              </a:tblGrid>
              <a:tr h="180000">
                <a:tc>
                  <a:txBody>
                    <a:bodyPr/>
                    <a:lstStyle/>
                    <a:p>
                      <a:pPr indent="0" algn="ctr">
                        <a:lnSpc>
                          <a:spcPct val="150000"/>
                        </a:lnSpc>
                      </a:pPr>
                      <a:r>
                        <a:rPr lang="en-US" sz="800" kern="100">
                          <a:solidFill>
                            <a:schemeClr val="tx1"/>
                          </a:solidFill>
                          <a:effectLst/>
                          <a:latin typeface="宋体" panose="02010600030101010101" pitchFamily="2" charset="-122"/>
                        </a:rPr>
                        <a:t>itemID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userID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8966088"/>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1005, 1004, 1003, 1002, 1001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2843334"/>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1005, 1002, 1001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7001170"/>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1005, 1004, 1002, 1001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8102159"/>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10004</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1005, 1004, 1003, 1002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708644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10005</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3911184"/>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10006</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1005, 1004</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812579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10007</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76918"/>
                  </a:ext>
                </a:extLst>
              </a:tr>
            </a:tbl>
          </a:graphicData>
        </a:graphic>
      </p:graphicFrame>
      <p:graphicFrame>
        <p:nvGraphicFramePr>
          <p:cNvPr id="32" name="表格 31">
            <a:extLst>
              <a:ext uri="{FF2B5EF4-FFF2-40B4-BE49-F238E27FC236}">
                <a16:creationId xmlns:a16="http://schemas.microsoft.com/office/drawing/2014/main" id="{456D5408-C254-C94E-E27D-C151228BAFF3}"/>
              </a:ext>
            </a:extLst>
          </p:cNvPr>
          <p:cNvGraphicFramePr>
            <a:graphicFrameLocks noGrp="1"/>
          </p:cNvGraphicFramePr>
          <p:nvPr>
            <p:extLst>
              <p:ext uri="{D42A27DB-BD31-4B8C-83A1-F6EECF244321}">
                <p14:modId xmlns:p14="http://schemas.microsoft.com/office/powerpoint/2010/main" val="2372895609"/>
              </p:ext>
            </p:extLst>
          </p:nvPr>
        </p:nvGraphicFramePr>
        <p:xfrm>
          <a:off x="403585" y="3134744"/>
          <a:ext cx="4140000" cy="1386840"/>
        </p:xfrm>
        <a:graphic>
          <a:graphicData uri="http://schemas.openxmlformats.org/drawingml/2006/table">
            <a:tbl>
              <a:tblPr firstRow="1" firstCol="1" bandRow="1">
                <a:tableStyleId>{5C22544A-7EE6-4342-B048-85BDC9FD1C3A}</a:tableStyleId>
              </a:tblPr>
              <a:tblGrid>
                <a:gridCol w="396000">
                  <a:extLst>
                    <a:ext uri="{9D8B030D-6E8A-4147-A177-3AD203B41FA5}">
                      <a16:colId xmlns:a16="http://schemas.microsoft.com/office/drawing/2014/main" val="668213323"/>
                    </a:ext>
                  </a:extLst>
                </a:gridCol>
                <a:gridCol w="3744000">
                  <a:extLst>
                    <a:ext uri="{9D8B030D-6E8A-4147-A177-3AD203B41FA5}">
                      <a16:colId xmlns:a16="http://schemas.microsoft.com/office/drawing/2014/main" val="1165653246"/>
                    </a:ext>
                  </a:extLst>
                </a:gridCol>
              </a:tblGrid>
              <a:tr h="144000">
                <a:tc>
                  <a:txBody>
                    <a:bodyPr/>
                    <a:lstStyle/>
                    <a:p>
                      <a:pPr indent="0" algn="ctr">
                        <a:lnSpc>
                          <a:spcPct val="150000"/>
                        </a:lnSpc>
                      </a:pPr>
                      <a:r>
                        <a:rPr lang="en-US" sz="800" kern="100" spc="0">
                          <a:solidFill>
                            <a:schemeClr val="tx1"/>
                          </a:solidFill>
                          <a:effectLst/>
                          <a:latin typeface="宋体" panose="02010600030101010101" pitchFamily="2" charset="-122"/>
                        </a:rPr>
                        <a:t>itemID</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similarity</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059887"/>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10001</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10002:0.0, 10003:0.0, 10004:0.0,10005:0.0,10006:0.0,10007:0.0</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741232"/>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10002</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10001:0.0, 10003:0.69, 10004:0.54,10005:0.12, 10006:0.12, 10007:NaN</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283646"/>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10003</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 10002:0.69, 10004:0.34, 10005:0.69, 10006:0.54, 10007:NaN</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4532221"/>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10004</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 10002:0.54, 10003:0.34, 10005:0.54, 10006:0.54, 10007:0.34</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8616517"/>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10005</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 10002:0.12, 10003:0.69, 10004:0.54, 10006:0.12, 10007:0.69</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3079"/>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10006</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 10002:0.12, 10003:0.54, 10004:0.54, 10005:0.12, 10007:NaN</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6288525"/>
                  </a:ext>
                </a:extLst>
              </a:tr>
              <a:tr h="144000">
                <a:tc>
                  <a:txBody>
                    <a:bodyPr/>
                    <a:lstStyle/>
                    <a:p>
                      <a:pPr indent="0" algn="ctr">
                        <a:lnSpc>
                          <a:spcPct val="150000"/>
                        </a:lnSpc>
                      </a:pPr>
                      <a:r>
                        <a:rPr lang="en-US" sz="800" kern="100" spc="0">
                          <a:solidFill>
                            <a:schemeClr val="tx1"/>
                          </a:solidFill>
                          <a:effectLst/>
                          <a:latin typeface="宋体" panose="02010600030101010101" pitchFamily="2" charset="-122"/>
                        </a:rPr>
                        <a:t>10007</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10001:0, 10002:NaN, 10003:NaN, 10004:0.34, 10005:0.69, 10006:NaN</a:t>
                      </a:r>
                      <a:endParaRPr lang="zh-CN" sz="9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218877"/>
                  </a:ext>
                </a:extLst>
              </a:tr>
            </a:tbl>
          </a:graphicData>
        </a:graphic>
      </p:graphicFrame>
      <p:graphicFrame>
        <p:nvGraphicFramePr>
          <p:cNvPr id="33" name="表格 32">
            <a:extLst>
              <a:ext uri="{FF2B5EF4-FFF2-40B4-BE49-F238E27FC236}">
                <a16:creationId xmlns:a16="http://schemas.microsoft.com/office/drawing/2014/main" id="{4B751260-BC82-FE1F-1689-D18405D98D45}"/>
              </a:ext>
            </a:extLst>
          </p:cNvPr>
          <p:cNvGraphicFramePr>
            <a:graphicFrameLocks noGrp="1"/>
          </p:cNvGraphicFramePr>
          <p:nvPr>
            <p:extLst>
              <p:ext uri="{D42A27DB-BD31-4B8C-83A1-F6EECF244321}">
                <p14:modId xmlns:p14="http://schemas.microsoft.com/office/powerpoint/2010/main" val="346761628"/>
              </p:ext>
            </p:extLst>
          </p:nvPr>
        </p:nvGraphicFramePr>
        <p:xfrm>
          <a:off x="4767275" y="3139224"/>
          <a:ext cx="4104000" cy="61722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1465481910"/>
                    </a:ext>
                  </a:extLst>
                </a:gridCol>
                <a:gridCol w="3744000">
                  <a:extLst>
                    <a:ext uri="{9D8B030D-6E8A-4147-A177-3AD203B41FA5}">
                      <a16:colId xmlns:a16="http://schemas.microsoft.com/office/drawing/2014/main" val="735821808"/>
                    </a:ext>
                  </a:extLst>
                </a:gridCol>
              </a:tblGrid>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itemID</a:t>
                      </a:r>
                      <a:endParaRPr lang="zh-CN" altLang="en-US" sz="800" b="1"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pref</a:t>
                      </a:r>
                      <a:endParaRPr lang="zh-CN" altLang="en-US" sz="800" b="1"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517013"/>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10001</a:t>
                      </a:r>
                      <a:endParaRPr lang="zh-CN" altLang="en-US" sz="800" b="1"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10002:0.0, 10003:0.0, 10004:0.0,10005:0.0,10006:0.0,10007:0.0</a:t>
                      </a:r>
                      <a:endParaRPr lang="zh-CN" altLang="en-US" sz="800" b="0"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279087"/>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10002</a:t>
                      </a:r>
                      <a:endParaRPr lang="zh-CN" altLang="en-US" sz="800" b="1"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10001:0.0, 10003:0.69, 10004:0.54,10005:0.12, 10006:0.12, 10007:NaN</a:t>
                      </a:r>
                      <a:endParaRPr lang="zh-CN" altLang="en-US" sz="800" b="0"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020675"/>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10003</a:t>
                      </a:r>
                      <a:endParaRPr lang="zh-CN" altLang="en-US" sz="800" b="1"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10001:0, 10002:0.69, 10004:0.34, 10005:0.69, 10006:0.54, 10007:NaN</a:t>
                      </a:r>
                      <a:endParaRPr lang="zh-CN" altLang="en-US" sz="800" b="0"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6290529"/>
                  </a:ext>
                </a:extLst>
              </a:tr>
            </a:tbl>
          </a:graphicData>
        </a:graphic>
      </p:graphicFrame>
      <p:graphicFrame>
        <p:nvGraphicFramePr>
          <p:cNvPr id="36" name="表格 35">
            <a:extLst>
              <a:ext uri="{FF2B5EF4-FFF2-40B4-BE49-F238E27FC236}">
                <a16:creationId xmlns:a16="http://schemas.microsoft.com/office/drawing/2014/main" id="{4143E290-BAE6-DC93-C91E-BF061C976AF0}"/>
              </a:ext>
            </a:extLst>
          </p:cNvPr>
          <p:cNvGraphicFramePr>
            <a:graphicFrameLocks noGrp="1"/>
          </p:cNvGraphicFramePr>
          <p:nvPr>
            <p:extLst>
              <p:ext uri="{D42A27DB-BD31-4B8C-83A1-F6EECF244321}">
                <p14:modId xmlns:p14="http://schemas.microsoft.com/office/powerpoint/2010/main" val="730976120"/>
              </p:ext>
            </p:extLst>
          </p:nvPr>
        </p:nvGraphicFramePr>
        <p:xfrm>
          <a:off x="4765976" y="4401826"/>
          <a:ext cx="2916000" cy="360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112251515"/>
                    </a:ext>
                  </a:extLst>
                </a:gridCol>
                <a:gridCol w="2556000">
                  <a:extLst>
                    <a:ext uri="{9D8B030D-6E8A-4147-A177-3AD203B41FA5}">
                      <a16:colId xmlns:a16="http://schemas.microsoft.com/office/drawing/2014/main" val="189270332"/>
                    </a:ext>
                  </a:extLst>
                </a:gridCol>
              </a:tblGrid>
              <a:tr h="180000">
                <a:tc>
                  <a:txBody>
                    <a:bodyPr/>
                    <a:lstStyle/>
                    <a:p>
                      <a:pPr marL="0" indent="0" algn="ctr" defTabSz="914400" rtl="0" eaLnBrk="1" latinLnBrk="0" hangingPunct="1">
                        <a:lnSpc>
                          <a:spcPct val="150000"/>
                        </a:lnSpc>
                      </a:pPr>
                      <a:r>
                        <a:rPr lang="en-US" sz="800" kern="100" spc="0">
                          <a:solidFill>
                            <a:schemeClr val="tx1"/>
                          </a:solidFill>
                          <a:effectLst/>
                          <a:latin typeface="宋体" panose="02010600030101010101" pitchFamily="2" charset="-122"/>
                          <a:ea typeface="+mn-ea"/>
                          <a:cs typeface="+mn-cs"/>
                        </a:rPr>
                        <a:t>userID</a:t>
                      </a:r>
                      <a:endParaRPr lang="zh-CN" altLang="en-US" sz="800"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kern="100" spc="0">
                          <a:solidFill>
                            <a:schemeClr val="tx1"/>
                          </a:solidFill>
                          <a:effectLst/>
                          <a:latin typeface="宋体" panose="02010600030101010101" pitchFamily="2" charset="-122"/>
                          <a:ea typeface="+mn-ea"/>
                          <a:cs typeface="+mn-cs"/>
                        </a:rPr>
                        <a:t>user-itemID-similarity</a:t>
                      </a:r>
                      <a:endParaRPr lang="zh-CN" altLang="en-US" sz="800"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587805"/>
                  </a:ext>
                </a:extLst>
              </a:tr>
              <a:tr h="180000">
                <a:tc>
                  <a:txBody>
                    <a:bodyPr/>
                    <a:lstStyle/>
                    <a:p>
                      <a:pPr marL="0" indent="0" algn="ctr" defTabSz="914400" rtl="0" eaLnBrk="1" latinLnBrk="0" hangingPunct="1">
                        <a:lnSpc>
                          <a:spcPct val="150000"/>
                        </a:lnSpc>
                      </a:pPr>
                      <a:r>
                        <a:rPr lang="en-US" sz="800" kern="100" spc="0">
                          <a:solidFill>
                            <a:schemeClr val="tx1"/>
                          </a:solidFill>
                          <a:effectLst/>
                          <a:latin typeface="宋体" panose="02010600030101010101" pitchFamily="2" charset="-122"/>
                          <a:ea typeface="+mn-ea"/>
                          <a:cs typeface="+mn-cs"/>
                        </a:rPr>
                        <a:t>1001</a:t>
                      </a:r>
                      <a:endParaRPr lang="zh-CN" altLang="en-US" sz="800" kern="100" spc="0">
                        <a:solidFill>
                          <a:schemeClr val="tx1"/>
                        </a:solidFill>
                        <a:effectLst/>
                        <a:latin typeface="宋体" panose="02010600030101010101" pitchFamily="2" charset="-122"/>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kern="100" spc="0">
                          <a:solidFill>
                            <a:schemeClr val="tx1"/>
                          </a:solidFill>
                          <a:effectLst/>
                          <a:latin typeface="宋体" panose="02010600030101010101" pitchFamily="2" charset="-122"/>
                          <a:ea typeface="+mn-ea"/>
                          <a:cs typeface="+mn-cs"/>
                        </a:rPr>
                        <a:t>10005:0.69, 10004:0.54, 10006:0.54, 10007:NaN</a:t>
                      </a:r>
                      <a:endParaRPr lang="zh-CN" altLang="en-US" sz="800" kern="100" spc="0">
                        <a:solidFill>
                          <a:schemeClr val="tx1"/>
                        </a:solidFill>
                        <a:effectLst/>
                        <a:latin typeface="宋体" panose="02010600030101010101" pitchFamily="2" charset="-122"/>
                        <a:ea typeface="+mn-ea"/>
                        <a:cs typeface="+mn-cs"/>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8062043"/>
                  </a:ext>
                </a:extLst>
              </a:tr>
            </a:tbl>
          </a:graphicData>
        </a:graphic>
      </p:graphicFrame>
      <p:pic>
        <p:nvPicPr>
          <p:cNvPr id="37" name="图片 36">
            <a:extLst>
              <a:ext uri="{FF2B5EF4-FFF2-40B4-BE49-F238E27FC236}">
                <a16:creationId xmlns:a16="http://schemas.microsoft.com/office/drawing/2014/main" id="{9EA233B4-3A39-1A93-B400-24EEB30698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5" y="808280"/>
            <a:ext cx="3294276" cy="174263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0"/>
          <p:cNvSpPr/>
          <p:nvPr/>
        </p:nvSpPr>
        <p:spPr>
          <a:xfrm>
            <a:off x="365569" y="228479"/>
            <a:ext cx="8408040" cy="297023"/>
          </a:xfrm>
          <a:prstGeom prst="rect">
            <a:avLst/>
          </a:prstGeom>
          <a:noFill/>
          <a:ln/>
        </p:spPr>
        <p:txBody>
          <a:bodyPr wrap="square" lIns="0" tIns="0" rIns="0" bIns="0" rtlCol="0" anchor="t"/>
          <a:lstStyle/>
          <a:p>
            <a:pPr>
              <a:lnSpc>
                <a:spcPts val="2356"/>
              </a:lnSpc>
            </a:pPr>
            <a:r>
              <a:rPr lang="zh-CN" altLang="en-US" sz="1600" b="1" kern="0" spc="-49">
                <a:solidFill>
                  <a:srgbClr val="333333"/>
                </a:solidFill>
                <a:latin typeface="宋体" panose="02010600030101010101" pitchFamily="2" charset="-122"/>
                <a:ea typeface="宋体" panose="02010600030101010101" pitchFamily="2" charset="-122"/>
                <a:cs typeface="HarmonyOS Sans SC" pitchFamily="34" charset="-120"/>
              </a:rPr>
              <a:t>基于用户的协同过滤推荐算法</a:t>
            </a:r>
          </a:p>
        </p:txBody>
      </p:sp>
      <p:sp>
        <p:nvSpPr>
          <p:cNvPr id="15" name="Text 1"/>
          <p:cNvSpPr/>
          <p:nvPr/>
        </p:nvSpPr>
        <p:spPr>
          <a:xfrm>
            <a:off x="365569" y="571198"/>
            <a:ext cx="8408040" cy="0"/>
          </a:xfrm>
          <a:prstGeom prst="rect">
            <a:avLst/>
          </a:prstGeom>
          <a:noFill/>
          <a:ln/>
        </p:spPr>
        <p:txBody>
          <a:bodyPr wrap="square" lIns="0" tIns="0" rIns="0" bIns="0" rtlCol="0" anchor="t"/>
          <a:lstStyle/>
          <a:p>
            <a:endParaRPr lang="en-US" dirty="0"/>
          </a:p>
        </p:txBody>
      </p:sp>
      <p:sp>
        <p:nvSpPr>
          <p:cNvPr id="16" name="Text 2"/>
          <p:cNvSpPr/>
          <p:nvPr/>
        </p:nvSpPr>
        <p:spPr>
          <a:xfrm>
            <a:off x="5288325" y="802514"/>
            <a:ext cx="756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原始矩阵表</a:t>
            </a:r>
            <a:endParaRPr lang="en-US" sz="997" dirty="0"/>
          </a:p>
        </p:txBody>
      </p:sp>
      <p:sp>
        <p:nvSpPr>
          <p:cNvPr id="18" name="Text 4"/>
          <p:cNvSpPr/>
          <p:nvPr/>
        </p:nvSpPr>
        <p:spPr>
          <a:xfrm>
            <a:off x="6207275" y="799677"/>
            <a:ext cx="2664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用户矩阵表</a:t>
            </a:r>
            <a:endParaRPr lang="en-US" sz="997" dirty="0"/>
          </a:p>
        </p:txBody>
      </p:sp>
      <p:sp>
        <p:nvSpPr>
          <p:cNvPr id="22" name="Text 8"/>
          <p:cNvSpPr/>
          <p:nvPr/>
        </p:nvSpPr>
        <p:spPr>
          <a:xfrm>
            <a:off x="403585" y="2910720"/>
            <a:ext cx="4140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rPr>
              <a:t>用户相似度矩阵</a:t>
            </a:r>
            <a:endParaRPr lang="en-US" sz="997" dirty="0"/>
          </a:p>
        </p:txBody>
      </p:sp>
      <p:sp>
        <p:nvSpPr>
          <p:cNvPr id="24" name="Text 10"/>
          <p:cNvSpPr/>
          <p:nvPr/>
        </p:nvSpPr>
        <p:spPr>
          <a:xfrm>
            <a:off x="4767275" y="2916760"/>
            <a:ext cx="4104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用户</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 1001 </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的最近邻居 </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KNN</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N </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为 </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3</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）用户物品矩阵表</a:t>
            </a:r>
          </a:p>
          <a:p>
            <a:pPr>
              <a:lnSpc>
                <a:spcPts val="1631"/>
              </a:lnSpc>
            </a:pPr>
            <a:endParaRPr lang="en-US" sz="997" dirty="0"/>
          </a:p>
        </p:txBody>
      </p:sp>
      <p:sp>
        <p:nvSpPr>
          <p:cNvPr id="25" name="Text 11"/>
          <p:cNvSpPr/>
          <p:nvPr/>
        </p:nvSpPr>
        <p:spPr>
          <a:xfrm>
            <a:off x="5488573" y="4867815"/>
            <a:ext cx="2193403" cy="0"/>
          </a:xfrm>
          <a:prstGeom prst="rect">
            <a:avLst/>
          </a:prstGeom>
          <a:noFill/>
          <a:ln/>
        </p:spPr>
        <p:txBody>
          <a:bodyPr wrap="square" lIns="0" tIns="0" rIns="0" bIns="0" rtlCol="0" anchor="t"/>
          <a:lstStyle/>
          <a:p>
            <a:endParaRPr lang="en-US" dirty="0"/>
          </a:p>
        </p:txBody>
      </p:sp>
      <p:sp>
        <p:nvSpPr>
          <p:cNvPr id="26" name="Text 12"/>
          <p:cNvSpPr/>
          <p:nvPr/>
        </p:nvSpPr>
        <p:spPr>
          <a:xfrm>
            <a:off x="4767275" y="4173347"/>
            <a:ext cx="2916000" cy="228479"/>
          </a:xfrm>
          <a:prstGeom prst="rect">
            <a:avLst/>
          </a:prstGeom>
          <a:noFill/>
          <a:ln/>
        </p:spPr>
        <p:txBody>
          <a:bodyPr wrap="square" lIns="0" tIns="0" rIns="0" bIns="0" rtlCol="0" anchor="t"/>
          <a:lstStyle/>
          <a:p>
            <a:pPr>
              <a:lnSpc>
                <a:spcPts val="1631"/>
              </a:lnSpc>
            </a:pP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用户</a:t>
            </a:r>
            <a:r>
              <a:rPr lang="en-US" altLang="zh-CN" sz="1000" b="1" kern="0" spc="-30">
                <a:solidFill>
                  <a:srgbClr val="333333"/>
                </a:solidFill>
                <a:latin typeface="宋体" panose="02010600030101010101" pitchFamily="2" charset="-122"/>
                <a:ea typeface="宋体" panose="02010600030101010101" pitchFamily="2" charset="-122"/>
                <a:cs typeface="HarmonyOS Sans SC" pitchFamily="34" charset="-120"/>
              </a:rPr>
              <a:t> 1001 </a:t>
            </a:r>
            <a:r>
              <a:rPr lang="zh-CN" altLang="en-US" sz="1000" b="1" kern="0" spc="-30">
                <a:solidFill>
                  <a:srgbClr val="333333"/>
                </a:solidFill>
                <a:latin typeface="宋体" panose="02010600030101010101" pitchFamily="2" charset="-122"/>
                <a:ea typeface="宋体" panose="02010600030101010101" pitchFamily="2" charset="-122"/>
                <a:cs typeface="HarmonyOS Sans SC" pitchFamily="34" charset="-120"/>
              </a:rPr>
              <a:t>基于用户协同的推荐结果</a:t>
            </a:r>
          </a:p>
          <a:p>
            <a:pPr>
              <a:lnSpc>
                <a:spcPts val="1631"/>
              </a:lnSpc>
            </a:pPr>
            <a:endParaRPr lang="en-US" sz="997" dirty="0"/>
          </a:p>
        </p:txBody>
      </p:sp>
      <p:graphicFrame>
        <p:nvGraphicFramePr>
          <p:cNvPr id="28" name="表格 27">
            <a:extLst>
              <a:ext uri="{FF2B5EF4-FFF2-40B4-BE49-F238E27FC236}">
                <a16:creationId xmlns:a16="http://schemas.microsoft.com/office/drawing/2014/main" id="{2A800308-324D-1A8C-C9F3-8705CEE92176}"/>
              </a:ext>
            </a:extLst>
          </p:cNvPr>
          <p:cNvGraphicFramePr>
            <a:graphicFrameLocks noGrp="1"/>
          </p:cNvGraphicFramePr>
          <p:nvPr>
            <p:extLst>
              <p:ext uri="{D42A27DB-BD31-4B8C-83A1-F6EECF244321}">
                <p14:modId xmlns:p14="http://schemas.microsoft.com/office/powerpoint/2010/main" val="4149830098"/>
              </p:ext>
            </p:extLst>
          </p:nvPr>
        </p:nvGraphicFramePr>
        <p:xfrm>
          <a:off x="5288325" y="1012660"/>
          <a:ext cx="756000" cy="1080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544564640"/>
                    </a:ext>
                  </a:extLst>
                </a:gridCol>
                <a:gridCol w="396000">
                  <a:extLst>
                    <a:ext uri="{9D8B030D-6E8A-4147-A177-3AD203B41FA5}">
                      <a16:colId xmlns:a16="http://schemas.microsoft.com/office/drawing/2014/main" val="379530971"/>
                    </a:ext>
                  </a:extLst>
                </a:gridCol>
              </a:tblGrid>
              <a:tr h="180000">
                <a:tc>
                  <a:txBody>
                    <a:bodyPr/>
                    <a:lstStyle/>
                    <a:p>
                      <a:pPr indent="0" algn="ctr">
                        <a:lnSpc>
                          <a:spcPct val="150000"/>
                        </a:lnSpc>
                      </a:pPr>
                      <a:r>
                        <a:rPr lang="en-US" sz="800" kern="100">
                          <a:solidFill>
                            <a:schemeClr val="tx1"/>
                          </a:solidFill>
                          <a:effectLst/>
                          <a:latin typeface="宋体" panose="02010600030101010101" pitchFamily="2" charset="-122"/>
                        </a:rPr>
                        <a:t>userID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itemID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0247295"/>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313250"/>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336750"/>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0015758"/>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10001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781577"/>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686466"/>
                  </a:ext>
                </a:extLst>
              </a:tr>
            </a:tbl>
          </a:graphicData>
        </a:graphic>
      </p:graphicFrame>
      <p:graphicFrame>
        <p:nvGraphicFramePr>
          <p:cNvPr id="29" name="表格 28">
            <a:extLst>
              <a:ext uri="{FF2B5EF4-FFF2-40B4-BE49-F238E27FC236}">
                <a16:creationId xmlns:a16="http://schemas.microsoft.com/office/drawing/2014/main" id="{4B653E90-6562-EB6F-7B95-FCF6C102E0BC}"/>
              </a:ext>
            </a:extLst>
          </p:cNvPr>
          <p:cNvGraphicFramePr>
            <a:graphicFrameLocks noGrp="1"/>
          </p:cNvGraphicFramePr>
          <p:nvPr>
            <p:extLst>
              <p:ext uri="{D42A27DB-BD31-4B8C-83A1-F6EECF244321}">
                <p14:modId xmlns:p14="http://schemas.microsoft.com/office/powerpoint/2010/main" val="1349718878"/>
              </p:ext>
            </p:extLst>
          </p:nvPr>
        </p:nvGraphicFramePr>
        <p:xfrm>
          <a:off x="6207275" y="1010515"/>
          <a:ext cx="2664000" cy="1080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1521276005"/>
                    </a:ext>
                  </a:extLst>
                </a:gridCol>
                <a:gridCol w="2304000">
                  <a:extLst>
                    <a:ext uri="{9D8B030D-6E8A-4147-A177-3AD203B41FA5}">
                      <a16:colId xmlns:a16="http://schemas.microsoft.com/office/drawing/2014/main" val="3280586828"/>
                    </a:ext>
                  </a:extLst>
                </a:gridCol>
              </a:tblGrid>
              <a:tr h="180000">
                <a:tc>
                  <a:txBody>
                    <a:bodyPr/>
                    <a:lstStyle/>
                    <a:p>
                      <a:pPr indent="0" algn="ctr">
                        <a:lnSpc>
                          <a:spcPct val="150000"/>
                        </a:lnSpc>
                      </a:pPr>
                      <a:r>
                        <a:rPr lang="en-US" sz="800" kern="100">
                          <a:solidFill>
                            <a:schemeClr val="tx1"/>
                          </a:solidFill>
                          <a:effectLst/>
                          <a:latin typeface="宋体" panose="02010600030101010101" pitchFamily="2" charset="-122"/>
                        </a:rPr>
                        <a:t>userID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a:solidFill>
                            <a:schemeClr val="tx1"/>
                          </a:solidFill>
                          <a:effectLst/>
                          <a:latin typeface="宋体" panose="02010600030101010101" pitchFamily="2" charset="-122"/>
                        </a:rPr>
                        <a:t>itemID</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941364"/>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1001</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10001, 10002, 10003</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998991"/>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1002</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10001, 10004, 10003, 10002</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7024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1003</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10001, 10007, 10005, 10004</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186552"/>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1004</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10001, 10006, 10004, 10003</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6004143"/>
                  </a:ext>
                </a:extLst>
              </a:tr>
              <a:tr h="180000">
                <a:tc>
                  <a:txBody>
                    <a:bodyPr/>
                    <a:lstStyle/>
                    <a:p>
                      <a:pPr indent="0" algn="ctr">
                        <a:lnSpc>
                          <a:spcPct val="150000"/>
                        </a:lnSpc>
                      </a:pPr>
                      <a:r>
                        <a:rPr lang="en-US" sz="800" kern="100">
                          <a:solidFill>
                            <a:schemeClr val="tx1"/>
                          </a:solidFill>
                          <a:effectLst/>
                          <a:latin typeface="宋体" panose="02010600030101010101" pitchFamily="2" charset="-122"/>
                        </a:rPr>
                        <a:t>1005</a:t>
                      </a:r>
                      <a:endParaRPr lang="zh-CN" sz="800" kern="10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lnSpc>
                          <a:spcPct val="150000"/>
                        </a:lnSpc>
                      </a:pPr>
                      <a:r>
                        <a:rPr lang="en-US" sz="800" kern="100" spc="0">
                          <a:solidFill>
                            <a:schemeClr val="tx1"/>
                          </a:solidFill>
                          <a:effectLst/>
                          <a:latin typeface="宋体" panose="02010600030101010101" pitchFamily="2" charset="-122"/>
                        </a:rPr>
                        <a:t>10006, 10005, 10004, 10003, 10002, 10001</a:t>
                      </a:r>
                      <a:endParaRPr lang="zh-CN" sz="800" kern="100" spc="0">
                        <a:solidFill>
                          <a:schemeClr val="tx1"/>
                        </a:solidFill>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8732832"/>
                  </a:ext>
                </a:extLst>
              </a:tr>
            </a:tbl>
          </a:graphicData>
        </a:graphic>
      </p:graphicFrame>
      <p:graphicFrame>
        <p:nvGraphicFramePr>
          <p:cNvPr id="32" name="表格 31">
            <a:extLst>
              <a:ext uri="{FF2B5EF4-FFF2-40B4-BE49-F238E27FC236}">
                <a16:creationId xmlns:a16="http://schemas.microsoft.com/office/drawing/2014/main" id="{456D5408-C254-C94E-E27D-C151228BAFF3}"/>
              </a:ext>
            </a:extLst>
          </p:cNvPr>
          <p:cNvGraphicFramePr>
            <a:graphicFrameLocks noGrp="1"/>
          </p:cNvGraphicFramePr>
          <p:nvPr>
            <p:extLst>
              <p:ext uri="{D42A27DB-BD31-4B8C-83A1-F6EECF244321}">
                <p14:modId xmlns:p14="http://schemas.microsoft.com/office/powerpoint/2010/main" val="3765406079"/>
              </p:ext>
            </p:extLst>
          </p:nvPr>
        </p:nvGraphicFramePr>
        <p:xfrm>
          <a:off x="403585" y="3134744"/>
          <a:ext cx="4140000" cy="1040130"/>
        </p:xfrm>
        <a:graphic>
          <a:graphicData uri="http://schemas.openxmlformats.org/drawingml/2006/table">
            <a:tbl>
              <a:tblPr firstRow="1" firstCol="1" bandRow="1">
                <a:tableStyleId>{5C22544A-7EE6-4342-B048-85BDC9FD1C3A}</a:tableStyleId>
              </a:tblPr>
              <a:tblGrid>
                <a:gridCol w="396000">
                  <a:extLst>
                    <a:ext uri="{9D8B030D-6E8A-4147-A177-3AD203B41FA5}">
                      <a16:colId xmlns:a16="http://schemas.microsoft.com/office/drawing/2014/main" val="668213323"/>
                    </a:ext>
                  </a:extLst>
                </a:gridCol>
                <a:gridCol w="3744000">
                  <a:extLst>
                    <a:ext uri="{9D8B030D-6E8A-4147-A177-3AD203B41FA5}">
                      <a16:colId xmlns:a16="http://schemas.microsoft.com/office/drawing/2014/main" val="1165653246"/>
                    </a:ext>
                  </a:extLst>
                </a:gridCol>
              </a:tblGrid>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userID</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similarity</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059887"/>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1001</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1002:0.84, 1003:0.55, 1004:0.16, 1005:0.55</a:t>
                      </a:r>
                      <a:endParaRPr lang="zh-CN" altLang="en-US" sz="800" b="0"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741232"/>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1002</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1001:0.84, 1003:0.16, 1004:0.55, 1005:0.66</a:t>
                      </a:r>
                      <a:endParaRPr lang="zh-CN" altLang="en-US" sz="800" b="0"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8283646"/>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1003</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1001:0.55, 1002:0.16, 1004:0.16, 1005:0.55</a:t>
                      </a:r>
                      <a:endParaRPr lang="zh-CN" altLang="en-US" sz="800" b="0"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4532221"/>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1004</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1001:0.16, 1002:0.55, 1003:0.16, 1005:0.66</a:t>
                      </a:r>
                      <a:endParaRPr lang="zh-CN" altLang="en-US" sz="800" b="0"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8616517"/>
                  </a:ext>
                </a:extLst>
              </a:tr>
              <a:tr h="144000">
                <a:tc>
                  <a:txBody>
                    <a:bodyPr/>
                    <a:lstStyle/>
                    <a:p>
                      <a:pPr marL="0" indent="0" algn="ctr" defTabSz="914400" rtl="0" eaLnBrk="1" latinLnBrk="0" hangingPunct="1">
                        <a:lnSpc>
                          <a:spcPct val="150000"/>
                        </a:lnSpc>
                      </a:pPr>
                      <a:r>
                        <a:rPr lang="en-US" sz="800" b="1" kern="100" spc="0">
                          <a:solidFill>
                            <a:schemeClr val="tx1"/>
                          </a:solidFill>
                          <a:effectLst/>
                          <a:latin typeface="宋体" panose="02010600030101010101" pitchFamily="2" charset="-122"/>
                          <a:ea typeface="+mn-ea"/>
                          <a:cs typeface="+mn-cs"/>
                        </a:rPr>
                        <a:t>1005</a:t>
                      </a:r>
                      <a:endParaRPr lang="zh-CN" altLang="en-US" sz="800" b="1"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spc="0">
                          <a:solidFill>
                            <a:schemeClr val="tx1"/>
                          </a:solidFill>
                          <a:effectLst/>
                          <a:latin typeface="宋体" panose="02010600030101010101" pitchFamily="2" charset="-122"/>
                          <a:ea typeface="+mn-ea"/>
                          <a:cs typeface="+mn-cs"/>
                        </a:rPr>
                        <a:t>1001:0.55, 1002:0.66, 1003:0.55, 1004:0.66</a:t>
                      </a:r>
                      <a:endParaRPr lang="zh-CN" altLang="en-US" sz="800" b="0" kern="100" spc="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3079"/>
                  </a:ext>
                </a:extLst>
              </a:tr>
            </a:tbl>
          </a:graphicData>
        </a:graphic>
      </p:graphicFrame>
      <p:graphicFrame>
        <p:nvGraphicFramePr>
          <p:cNvPr id="33" name="表格 32">
            <a:extLst>
              <a:ext uri="{FF2B5EF4-FFF2-40B4-BE49-F238E27FC236}">
                <a16:creationId xmlns:a16="http://schemas.microsoft.com/office/drawing/2014/main" id="{4B751260-BC82-FE1F-1689-D18405D98D45}"/>
              </a:ext>
            </a:extLst>
          </p:cNvPr>
          <p:cNvGraphicFramePr>
            <a:graphicFrameLocks noGrp="1"/>
          </p:cNvGraphicFramePr>
          <p:nvPr>
            <p:extLst>
              <p:ext uri="{D42A27DB-BD31-4B8C-83A1-F6EECF244321}">
                <p14:modId xmlns:p14="http://schemas.microsoft.com/office/powerpoint/2010/main" val="411340103"/>
              </p:ext>
            </p:extLst>
          </p:nvPr>
        </p:nvGraphicFramePr>
        <p:xfrm>
          <a:off x="4767275" y="3139224"/>
          <a:ext cx="3528000" cy="720000"/>
        </p:xfrm>
        <a:graphic>
          <a:graphicData uri="http://schemas.openxmlformats.org/drawingml/2006/table">
            <a:tbl>
              <a:tblPr firstRow="1" firstCol="1" bandRow="1">
                <a:tableStyleId>{5C22544A-7EE6-4342-B048-85BDC9FD1C3A}</a:tableStyleId>
              </a:tblPr>
              <a:tblGrid>
                <a:gridCol w="900000">
                  <a:extLst>
                    <a:ext uri="{9D8B030D-6E8A-4147-A177-3AD203B41FA5}">
                      <a16:colId xmlns:a16="http://schemas.microsoft.com/office/drawing/2014/main" val="1465481910"/>
                    </a:ext>
                  </a:extLst>
                </a:gridCol>
                <a:gridCol w="2628000">
                  <a:extLst>
                    <a:ext uri="{9D8B030D-6E8A-4147-A177-3AD203B41FA5}">
                      <a16:colId xmlns:a16="http://schemas.microsoft.com/office/drawing/2014/main" val="735821808"/>
                    </a:ext>
                  </a:extLst>
                </a:gridCol>
              </a:tblGrid>
              <a:tr h="180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userID-similarity</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itemID</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517013"/>
                  </a:ext>
                </a:extLst>
              </a:tr>
              <a:tr h="180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1002:0.84</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a:solidFill>
                            <a:schemeClr val="tx1"/>
                          </a:solidFill>
                          <a:effectLst/>
                          <a:latin typeface="宋体" panose="02010600030101010101" pitchFamily="2" charset="-122"/>
                          <a:ea typeface="+mn-ea"/>
                          <a:cs typeface="+mn-cs"/>
                        </a:rPr>
                        <a:t>10001, 10004, 10003, 10002</a:t>
                      </a:r>
                      <a:endParaRPr lang="zh-CN" altLang="en-US" sz="800" b="0"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279087"/>
                  </a:ext>
                </a:extLst>
              </a:tr>
              <a:tr h="180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1003:0.55</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a:solidFill>
                            <a:schemeClr val="tx1"/>
                          </a:solidFill>
                          <a:effectLst/>
                          <a:latin typeface="宋体" panose="02010600030101010101" pitchFamily="2" charset="-122"/>
                          <a:ea typeface="+mn-ea"/>
                          <a:cs typeface="+mn-cs"/>
                        </a:rPr>
                        <a:t>10001, 10007, 10005, 10004</a:t>
                      </a:r>
                      <a:endParaRPr lang="zh-CN" altLang="en-US" sz="800" b="0"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020675"/>
                  </a:ext>
                </a:extLst>
              </a:tr>
              <a:tr h="180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1005:0.55</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a:solidFill>
                            <a:schemeClr val="tx1"/>
                          </a:solidFill>
                          <a:effectLst/>
                          <a:latin typeface="宋体" panose="02010600030101010101" pitchFamily="2" charset="-122"/>
                          <a:ea typeface="+mn-ea"/>
                          <a:cs typeface="+mn-cs"/>
                        </a:rPr>
                        <a:t>10006, 10005, 10004, 10003, 10002, 10001</a:t>
                      </a:r>
                      <a:endParaRPr lang="zh-CN" altLang="en-US" sz="800" b="0"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6290529"/>
                  </a:ext>
                </a:extLst>
              </a:tr>
            </a:tbl>
          </a:graphicData>
        </a:graphic>
      </p:graphicFrame>
      <p:graphicFrame>
        <p:nvGraphicFramePr>
          <p:cNvPr id="36" name="表格 35">
            <a:extLst>
              <a:ext uri="{FF2B5EF4-FFF2-40B4-BE49-F238E27FC236}">
                <a16:creationId xmlns:a16="http://schemas.microsoft.com/office/drawing/2014/main" id="{4143E290-BAE6-DC93-C91E-BF061C976AF0}"/>
              </a:ext>
            </a:extLst>
          </p:cNvPr>
          <p:cNvGraphicFramePr>
            <a:graphicFrameLocks noGrp="1"/>
          </p:cNvGraphicFramePr>
          <p:nvPr>
            <p:extLst>
              <p:ext uri="{D42A27DB-BD31-4B8C-83A1-F6EECF244321}">
                <p14:modId xmlns:p14="http://schemas.microsoft.com/office/powerpoint/2010/main" val="2595015472"/>
              </p:ext>
            </p:extLst>
          </p:nvPr>
        </p:nvGraphicFramePr>
        <p:xfrm>
          <a:off x="4765976" y="4401826"/>
          <a:ext cx="2916000" cy="432000"/>
        </p:xfrm>
        <a:graphic>
          <a:graphicData uri="http://schemas.openxmlformats.org/drawingml/2006/table">
            <a:tbl>
              <a:tblPr firstRow="1" firstCol="1" bandRow="1">
                <a:tableStyleId>{5C22544A-7EE6-4342-B048-85BDC9FD1C3A}</a:tableStyleId>
              </a:tblPr>
              <a:tblGrid>
                <a:gridCol w="360000">
                  <a:extLst>
                    <a:ext uri="{9D8B030D-6E8A-4147-A177-3AD203B41FA5}">
                      <a16:colId xmlns:a16="http://schemas.microsoft.com/office/drawing/2014/main" val="112251515"/>
                    </a:ext>
                  </a:extLst>
                </a:gridCol>
                <a:gridCol w="2556000">
                  <a:extLst>
                    <a:ext uri="{9D8B030D-6E8A-4147-A177-3AD203B41FA5}">
                      <a16:colId xmlns:a16="http://schemas.microsoft.com/office/drawing/2014/main" val="189270332"/>
                    </a:ext>
                  </a:extLst>
                </a:gridCol>
              </a:tblGrid>
              <a:tr h="216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userID</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user-itemID-similarity</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587805"/>
                  </a:ext>
                </a:extLst>
              </a:tr>
              <a:tr h="216000">
                <a:tc>
                  <a:txBody>
                    <a:bodyPr/>
                    <a:lstStyle/>
                    <a:p>
                      <a:pPr marL="0" indent="0" algn="ctr" defTabSz="914400" rtl="0" eaLnBrk="1" latinLnBrk="0" hangingPunct="1">
                        <a:lnSpc>
                          <a:spcPct val="150000"/>
                        </a:lnSpc>
                      </a:pPr>
                      <a:r>
                        <a:rPr lang="en-US" sz="800" b="1" kern="100">
                          <a:solidFill>
                            <a:schemeClr val="tx1"/>
                          </a:solidFill>
                          <a:effectLst/>
                          <a:latin typeface="宋体" panose="02010600030101010101" pitchFamily="2" charset="-122"/>
                          <a:ea typeface="+mn-ea"/>
                          <a:cs typeface="+mn-cs"/>
                        </a:rPr>
                        <a:t>1001</a:t>
                      </a:r>
                      <a:endParaRPr lang="zh-CN" altLang="en-US" sz="800" b="1" kern="100">
                        <a:solidFill>
                          <a:schemeClr val="tx1"/>
                        </a:solidFill>
                        <a:effectLst/>
                        <a:latin typeface="宋体" panose="02010600030101010101" pitchFamily="2" charset="-122"/>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lnSpc>
                          <a:spcPct val="150000"/>
                        </a:lnSpc>
                      </a:pPr>
                      <a:r>
                        <a:rPr lang="en-US" sz="800" b="0" kern="100">
                          <a:solidFill>
                            <a:schemeClr val="tx1"/>
                          </a:solidFill>
                          <a:effectLst/>
                          <a:latin typeface="宋体" panose="02010600030101010101" pitchFamily="2" charset="-122"/>
                          <a:ea typeface="+mn-ea"/>
                          <a:cs typeface="+mn-cs"/>
                        </a:rPr>
                        <a:t>10004:0.84, 10005:0.55, 10006:0.55, 10007:0.55</a:t>
                      </a:r>
                      <a:endParaRPr lang="zh-CN" altLang="en-US" sz="800" b="0" kern="100">
                        <a:solidFill>
                          <a:schemeClr val="tx1"/>
                        </a:solidFill>
                        <a:effectLst/>
                        <a:latin typeface="宋体" panose="02010600030101010101" pitchFamily="2" charset="-122"/>
                        <a:ea typeface="+mn-ea"/>
                        <a:cs typeface="+mn-cs"/>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8062043"/>
                  </a:ext>
                </a:extLst>
              </a:tr>
            </a:tbl>
          </a:graphicData>
        </a:graphic>
      </p:graphicFrame>
      <p:pic>
        <p:nvPicPr>
          <p:cNvPr id="37" name="图片 36">
            <a:extLst>
              <a:ext uri="{FF2B5EF4-FFF2-40B4-BE49-F238E27FC236}">
                <a16:creationId xmlns:a16="http://schemas.microsoft.com/office/drawing/2014/main" id="{9EA233B4-3A39-1A93-B400-24EEB30698E2}"/>
              </a:ext>
            </a:extLst>
          </p:cNvPr>
          <p:cNvPicPr>
            <a:picLocks noChangeAspect="1"/>
          </p:cNvPicPr>
          <p:nvPr/>
        </p:nvPicPr>
        <p:blipFill>
          <a:blip r:embed="rId3"/>
          <a:srcRect/>
          <a:stretch/>
        </p:blipFill>
        <p:spPr bwMode="auto">
          <a:xfrm>
            <a:off x="921640" y="802514"/>
            <a:ext cx="3103890" cy="2218294"/>
          </a:xfrm>
          <a:prstGeom prst="rect">
            <a:avLst/>
          </a:prstGeom>
          <a:noFill/>
        </p:spPr>
      </p:pic>
      <p:sp>
        <p:nvSpPr>
          <p:cNvPr id="3" name="文本框 2">
            <a:extLst>
              <a:ext uri="{FF2B5EF4-FFF2-40B4-BE49-F238E27FC236}">
                <a16:creationId xmlns:a16="http://schemas.microsoft.com/office/drawing/2014/main" id="{D98EA476-3FDF-7520-D64C-8786F29AA0AF}"/>
              </a:ext>
            </a:extLst>
          </p:cNvPr>
          <p:cNvSpPr txBox="1"/>
          <p:nvPr/>
        </p:nvSpPr>
        <p:spPr>
          <a:xfrm>
            <a:off x="2286000" y="2340168"/>
            <a:ext cx="4572000" cy="442878"/>
          </a:xfrm>
          <a:prstGeom prst="rect">
            <a:avLst/>
          </a:prstGeom>
          <a:noFill/>
        </p:spPr>
        <p:txBody>
          <a:bodyPr wrap="square">
            <a:spAutoFit/>
          </a:bodyPr>
          <a:lstStyle/>
          <a:p>
            <a:pPr marL="0" indent="0" algn="ctr" defTabSz="914400" rtl="0" eaLnBrk="1" latinLnBrk="0" hangingPunct="1">
              <a:lnSpc>
                <a:spcPct val="150000"/>
              </a:lnSpc>
            </a:pPr>
            <a:endParaRPr lang="zh-CN" altLang="en-US" sz="1800" b="1" kern="100" spc="0">
              <a:solidFill>
                <a:schemeClr val="tx1"/>
              </a:solidFill>
              <a:effectLst/>
              <a:latin typeface="宋体" panose="02010600030101010101" pitchFamily="2" charset="-122"/>
              <a:ea typeface="+mn-ea"/>
              <a:cs typeface="+mn-cs"/>
            </a:endParaRPr>
          </a:p>
        </p:txBody>
      </p:sp>
    </p:spTree>
    <p:extLst>
      <p:ext uri="{BB962C8B-B14F-4D97-AF65-F5344CB8AC3E}">
        <p14:creationId xmlns:p14="http://schemas.microsoft.com/office/powerpoint/2010/main" val="25394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sp>
        <p:nvSpPr>
          <p:cNvPr id="3" name="Text 0"/>
          <p:cNvSpPr/>
          <p:nvPr/>
        </p:nvSpPr>
        <p:spPr>
          <a:xfrm>
            <a:off x="365569" y="228478"/>
            <a:ext cx="8408040"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对数似然比的实现</a:t>
            </a:r>
            <a:endParaRPr lang="en-US" sz="1631"/>
          </a:p>
        </p:txBody>
      </p:sp>
      <p:sp>
        <p:nvSpPr>
          <p:cNvPr id="4" name="Text 1"/>
          <p:cNvSpPr/>
          <p:nvPr/>
        </p:nvSpPr>
        <p:spPr>
          <a:xfrm>
            <a:off x="365569" y="571198"/>
            <a:ext cx="8408040" cy="0"/>
          </a:xfrm>
          <a:prstGeom prst="rect">
            <a:avLst/>
          </a:prstGeom>
          <a:noFill/>
          <a:ln/>
        </p:spPr>
        <p:txBody>
          <a:bodyPr wrap="square" lIns="0" tIns="0" rIns="0" bIns="0" rtlCol="0" anchor="t"/>
          <a:lstStyle/>
          <a:p>
            <a:endParaRPr lang="en-US"/>
          </a:p>
        </p:txBody>
      </p:sp>
      <p:sp>
        <p:nvSpPr>
          <p:cNvPr id="5" name="Text 2"/>
          <p:cNvSpPr/>
          <p:nvPr/>
        </p:nvSpPr>
        <p:spPr>
          <a:xfrm>
            <a:off x="365569" y="845372"/>
            <a:ext cx="6854382" cy="0"/>
          </a:xfrm>
          <a:prstGeom prst="rect">
            <a:avLst/>
          </a:prstGeom>
          <a:noFill/>
          <a:ln/>
        </p:spPr>
        <p:txBody>
          <a:bodyPr wrap="square" lIns="0" tIns="0" rIns="0" bIns="0" rtlCol="0" anchor="t"/>
          <a:lstStyle/>
          <a:p>
            <a:endParaRPr lang="en-US"/>
          </a:p>
        </p:txBody>
      </p:sp>
      <mc:AlternateContent xmlns:mc="http://schemas.openxmlformats.org/markup-compatibility/2006" xmlns:a14="http://schemas.microsoft.com/office/drawing/2010/main">
        <mc:Choice Requires="a14">
          <p:sp>
            <p:nvSpPr>
              <p:cNvPr id="6" name="Text 3"/>
              <p:cNvSpPr/>
              <p:nvPr/>
            </p:nvSpPr>
            <p:spPr>
              <a:xfrm>
                <a:off x="365568" y="982458"/>
                <a:ext cx="8408039" cy="3862496"/>
              </a:xfrm>
              <a:prstGeom prst="rect">
                <a:avLst/>
              </a:prstGeom>
              <a:noFill/>
              <a:ln/>
            </p:spPr>
            <p:txBody>
              <a:bodyPr wrap="square" lIns="0" tIns="0" rIns="0" bIns="0" rtlCol="0" anchor="t"/>
              <a:lstStyle/>
              <a:p>
                <a:pPr>
                  <a:lnSpc>
                    <a:spcPts val="1631"/>
                  </a:lnSpc>
                  <a:spcAft>
                    <a:spcPts val="399"/>
                  </a:spcAft>
                </a:pPr>
                <a:r>
                  <a:rPr lang="zh-CN" altLang="zh-CN" sz="1000" b="1" kern="0" spc="-30">
                    <a:solidFill>
                      <a:schemeClr val="tx1"/>
                    </a:solidFill>
                    <a:latin typeface="宋体" panose="02010600030101010101" pitchFamily="2" charset="-122"/>
                    <a:ea typeface="宋体" panose="02010600030101010101" pitchFamily="2" charset="-122"/>
                  </a:rPr>
                  <a:t>给定</a:t>
                </a:r>
                <a:r>
                  <a:rPr lang="zh-CN" altLang="zh-CN" sz="1000" b="1" kern="0" spc="-30" dirty="0">
                    <a:solidFill>
                      <a:schemeClr val="tx1"/>
                    </a:solidFill>
                    <a:latin typeface="宋体" panose="02010600030101010101" pitchFamily="2" charset="-122"/>
                    <a:ea typeface="宋体" panose="02010600030101010101" pitchFamily="2" charset="-122"/>
                  </a:rPr>
                  <a:t>四个非负整数</a:t>
                </a:r>
                <a14:m>
                  <m:oMath xmlns:m="http://schemas.openxmlformats.org/officeDocument/2006/math">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𝐤</m:t>
                        </m:r>
                      </m:e>
                      <m:sub>
                        <m:r>
                          <a:rPr lang="en-US" altLang="zh-CN" sz="1000" b="1" i="1" kern="0" spc="-30">
                            <a:solidFill>
                              <a:schemeClr val="tx1"/>
                            </a:solidFill>
                            <a:latin typeface="Cambria Math" panose="02040503050406030204" pitchFamily="18" charset="0"/>
                          </a:rPr>
                          <m:t>𝟏𝟏</m:t>
                        </m:r>
                      </m:sub>
                    </m:sSub>
                    <m:r>
                      <a:rPr lang="en-US" altLang="zh-CN" sz="1000" b="1" kern="0" spc="-30">
                        <a:solidFill>
                          <a:schemeClr val="tx1"/>
                        </a:solidFill>
                        <a:latin typeface="Cambria Math" panose="02040503050406030204" pitchFamily="18" charset="0"/>
                      </a:rPr>
                      <m:t>,</m:t>
                    </m:r>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𝐤</m:t>
                        </m:r>
                      </m:e>
                      <m:sub>
                        <m:r>
                          <a:rPr lang="en-US" altLang="zh-CN" sz="1000" b="1" i="1" kern="0" spc="-30">
                            <a:solidFill>
                              <a:schemeClr val="tx1"/>
                            </a:solidFill>
                            <a:latin typeface="Cambria Math" panose="02040503050406030204" pitchFamily="18" charset="0"/>
                          </a:rPr>
                          <m:t>𝟏𝟐</m:t>
                        </m:r>
                      </m:sub>
                    </m:sSub>
                    <m:r>
                      <a:rPr lang="en-US" altLang="zh-CN" sz="1000" b="1" kern="0" spc="-30">
                        <a:solidFill>
                          <a:schemeClr val="tx1"/>
                        </a:solidFill>
                        <a:latin typeface="Cambria Math" panose="02040503050406030204" pitchFamily="18" charset="0"/>
                      </a:rPr>
                      <m:t>,</m:t>
                    </m:r>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𝐤</m:t>
                        </m:r>
                      </m:e>
                      <m:sub>
                        <m:r>
                          <a:rPr lang="en-US" altLang="zh-CN" sz="1000" b="1" i="1" kern="0" spc="-30">
                            <a:solidFill>
                              <a:schemeClr val="tx1"/>
                            </a:solidFill>
                            <a:latin typeface="Cambria Math" panose="02040503050406030204" pitchFamily="18" charset="0"/>
                          </a:rPr>
                          <m:t>𝟐𝟏</m:t>
                        </m:r>
                      </m:sub>
                    </m:sSub>
                    <m:r>
                      <a:rPr lang="en-US" altLang="zh-CN" sz="1000" b="1" kern="0" spc="-30">
                        <a:solidFill>
                          <a:schemeClr val="tx1"/>
                        </a:solidFill>
                        <a:latin typeface="Cambria Math" panose="02040503050406030204" pitchFamily="18" charset="0"/>
                      </a:rPr>
                      <m:t>,</m:t>
                    </m:r>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𝐤</m:t>
                        </m:r>
                      </m:e>
                      <m:sub>
                        <m:r>
                          <a:rPr lang="en-US" altLang="zh-CN" sz="1000" b="1" i="1" kern="0" spc="-30">
                            <a:solidFill>
                              <a:schemeClr val="tx1"/>
                            </a:solidFill>
                            <a:latin typeface="Cambria Math" panose="02040503050406030204" pitchFamily="18" charset="0"/>
                          </a:rPr>
                          <m:t>𝟐𝟐</m:t>
                        </m:r>
                      </m:sub>
                    </m:sSub>
                  </m:oMath>
                </a14:m>
                <a:r>
                  <a:rPr lang="zh-CN" altLang="zh-CN" sz="1000" b="1" kern="0" spc="-30" dirty="0">
                    <a:solidFill>
                      <a:schemeClr val="tx1"/>
                    </a:solidFill>
                    <a:latin typeface="宋体" panose="02010600030101010101" pitchFamily="2" charset="-122"/>
                    <a:ea typeface="宋体" panose="02010600030101010101" pitchFamily="2" charset="-122"/>
                  </a:rPr>
                  <a:t>，其对数似然比</a:t>
                </a:r>
                <a14:m>
                  <m:oMath xmlns:m="http://schemas.openxmlformats.org/officeDocument/2006/math">
                    <m:r>
                      <a:rPr lang="en-US" altLang="zh-CN" sz="1000" b="1" i="1" kern="0" spc="-30">
                        <a:solidFill>
                          <a:schemeClr val="tx1"/>
                        </a:solidFill>
                        <a:latin typeface="Cambria Math" panose="02040503050406030204" pitchFamily="18" charset="0"/>
                      </a:rPr>
                      <m:t>𝓛</m:t>
                    </m:r>
                  </m:oMath>
                </a14:m>
                <a:r>
                  <a:rPr lang="zh-CN" altLang="zh-CN" sz="1000" b="1" kern="0" spc="-30" dirty="0">
                    <a:solidFill>
                      <a:schemeClr val="tx1"/>
                    </a:solidFill>
                    <a:latin typeface="宋体" panose="02010600030101010101" pitchFamily="2" charset="-122"/>
                    <a:ea typeface="宋体" panose="02010600030101010101" pitchFamily="2" charset="-122"/>
                  </a:rPr>
                  <a:t>可以通过以下公式</a:t>
                </a:r>
                <a:r>
                  <a:rPr lang="zh-CN" altLang="zh-CN" sz="1000" b="1" kern="0" spc="-30">
                    <a:solidFill>
                      <a:schemeClr val="tx1"/>
                    </a:solidFill>
                    <a:latin typeface="宋体" panose="02010600030101010101" pitchFamily="2" charset="-122"/>
                    <a:ea typeface="宋体" panose="02010600030101010101" pitchFamily="2" charset="-122"/>
                  </a:rPr>
                  <a:t>计算：</a:t>
                </a:r>
                <a:endParaRPr lang="en-US" altLang="zh-CN" sz="1000" b="1" kern="0" spc="-30" dirty="0">
                  <a:solidFill>
                    <a:schemeClr val="tx1"/>
                  </a:solidFill>
                  <a:latin typeface="宋体" panose="02010600030101010101" pitchFamily="2" charset="-122"/>
                  <a:ea typeface="宋体" panose="02010600030101010101" pitchFamily="2" charset="-122"/>
                </a:endParaRPr>
              </a:p>
              <a:p>
                <a:pPr>
                  <a:lnSpc>
                    <a:spcPts val="1631"/>
                  </a:lnSpc>
                  <a:spcAft>
                    <a:spcPts val="399"/>
                  </a:spcAft>
                </a:pPr>
                <a:endParaRPr lang="en-US" altLang="zh-CN" sz="1000" b="1" i="1"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14:m>
                  <m:oMathPara xmlns:m="http://schemas.openxmlformats.org/officeDocument/2006/math">
                    <m:oMathParaPr>
                      <m:jc m:val="centerGroup"/>
                    </m:oMathParaPr>
                    <m:oMath xmlns:m="http://schemas.openxmlformats.org/officeDocument/2006/math">
                      <m:r>
                        <a:rPr lang="en-US" altLang="zh-CN" sz="1000" b="1" i="1" kern="100" smtClean="0">
                          <a:solidFill>
                            <a:schemeClr val="tx1"/>
                          </a:solidFill>
                          <a:effectLst/>
                          <a:latin typeface="Cambria Math" panose="02040503050406030204" pitchFamily="18" charset="0"/>
                          <a:ea typeface="宋体" panose="02010600030101010101" pitchFamily="2" charset="-122"/>
                        </a:rPr>
                        <m:t>𝓛</m:t>
                      </m:r>
                      <m:d>
                        <m:dPr>
                          <m:ctrlPr>
                            <a:rPr lang="en-US" altLang="zh-CN" sz="1000" b="1" i="1" kern="100" smtClean="0">
                              <a:solidFill>
                                <a:schemeClr val="tx1"/>
                              </a:solidFill>
                              <a:effectLst/>
                              <a:latin typeface="Cambria Math" panose="02040503050406030204" pitchFamily="18" charset="0"/>
                              <a:ea typeface="宋体" panose="02010600030101010101" pitchFamily="2" charset="-122"/>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eqArr>
                            <m:eqArrPr>
                              <m:ctrlPr>
                                <a:rPr lang="zh-CN" altLang="zh-CN" sz="1000" b="1" i="1" kern="100">
                                  <a:solidFill>
                                    <a:schemeClr val="tx1"/>
                                  </a:solidFill>
                                  <a:effectLst/>
                                  <a:latin typeface="Cambria Math" panose="02040503050406030204" pitchFamily="18" charset="0"/>
                                  <a:ea typeface="Cambria Math" panose="02040503050406030204" pitchFamily="18" charset="0"/>
                                </a:rPr>
                              </m:ctrlPr>
                            </m:eqArrPr>
                            <m:e>
                              <m:r>
                                <a:rPr lang="en-US" altLang="zh-CN" sz="1000" b="1" i="1" kern="100" smtClean="0">
                                  <a:solidFill>
                                    <a:schemeClr val="tx1"/>
                                  </a:solidFill>
                                  <a:effectLst/>
                                  <a:latin typeface="Cambria Math" panose="02040503050406030204" pitchFamily="18" charset="0"/>
                                  <a:ea typeface="宋体" panose="02010600030101010101" pitchFamily="2" charset="-122"/>
                                </a:rPr>
                                <m:t>𝟎</m:t>
                              </m:r>
                              <m:r>
                                <a:rPr lang="en-US" altLang="zh-CN" sz="1000" b="1" i="1" kern="100" smtClean="0">
                                  <a:solidFill>
                                    <a:schemeClr val="tx1"/>
                                  </a:solidFill>
                                  <a:effectLst/>
                                  <a:latin typeface="Cambria Math" panose="02040503050406030204" pitchFamily="18" charset="0"/>
                                  <a:ea typeface="宋体" panose="02010600030101010101" pitchFamily="2" charset="-122"/>
                                </a:rPr>
                                <m:t>, </m:t>
                              </m:r>
                              <m:r>
                                <m:rPr>
                                  <m:nor/>
                                </m:rPr>
                                <a:rPr lang="en-US" altLang="zh-CN" sz="1000" b="1" kern="100">
                                  <a:solidFill>
                                    <a:schemeClr val="tx1"/>
                                  </a:solidFill>
                                  <a:effectLst/>
                                  <a:latin typeface="宋体" panose="02010600030101010101" pitchFamily="2" charset="-122"/>
                                  <a:ea typeface="宋体" panose="02010600030101010101" pitchFamily="2" charset="-122"/>
                                </a:rPr>
                                <m:t>if</m:t>
                              </m:r>
                              <m:r>
                                <m:rPr>
                                  <m:nor/>
                                </m:rPr>
                                <a:rPr lang="en-US" altLang="zh-CN" sz="1000" b="1" kern="100">
                                  <a:solidFill>
                                    <a:schemeClr val="tx1"/>
                                  </a:solidFill>
                                  <a:effectLst/>
                                  <a:latin typeface="宋体" panose="02010600030101010101" pitchFamily="2" charset="-122"/>
                                  <a:ea typeface="宋体" panose="02010600030101010101" pitchFamily="2" charset="-122"/>
                                </a:rPr>
                                <m:t> </m:t>
                              </m:r>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e>
                            <m:e>
                              <m:r>
                                <a:rPr lang="en-US" altLang="zh-CN" sz="1000" b="1" i="1" kern="100" smtClean="0">
                                  <a:solidFill>
                                    <a:schemeClr val="tx1"/>
                                  </a:solidFill>
                                  <a:effectLst/>
                                  <a:latin typeface="Cambria Math" panose="02040503050406030204" pitchFamily="18" charset="0"/>
                                  <a:ea typeface="宋体" panose="02010600030101010101" pitchFamily="2" charset="-122"/>
                                </a:rPr>
                                <m:t>𝟐</m:t>
                              </m:r>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𝓗</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𝒌</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𝟐𝟐</m:t>
                                          </m:r>
                                        </m:sub>
                                      </m:sSub>
                                    </m:e>
                                  </m:d>
                                </m:e>
                              </m:d>
                              <m:r>
                                <a:rPr lang="en-US" altLang="zh-CN" sz="1000" b="1" i="1" kern="100" smtClean="0">
                                  <a:solidFill>
                                    <a:schemeClr val="tx1"/>
                                  </a:solidFill>
                                  <a:effectLst/>
                                  <a:latin typeface="Cambria Math" panose="02040503050406030204" pitchFamily="18" charset="0"/>
                                  <a:ea typeface="宋体" panose="02010600030101010101" pitchFamily="2" charset="-122"/>
                                </a:rPr>
                                <m:t>, </m:t>
                              </m:r>
                              <m:r>
                                <m:rPr>
                                  <m:nor/>
                                </m:rPr>
                                <a:rPr lang="en-US" altLang="zh-CN" sz="1000" b="1" kern="100">
                                  <a:solidFill>
                                    <a:schemeClr val="tx1"/>
                                  </a:solidFill>
                                  <a:effectLst/>
                                  <a:latin typeface="宋体" panose="02010600030101010101" pitchFamily="2" charset="-122"/>
                                  <a:ea typeface="宋体" panose="02010600030101010101" pitchFamily="2" charset="-122"/>
                                </a:rPr>
                                <m:t>otherwise</m:t>
                              </m:r>
                            </m:e>
                          </m:eqArr>
                        </m:e>
                      </m:d>
                      <m:r>
                        <a:rPr lang="en-US" altLang="zh-CN" sz="1000" i="1" kern="100">
                          <a:solidFill>
                            <a:schemeClr val="tx1"/>
                          </a:solidFill>
                          <a:effectLst/>
                          <a:latin typeface="Cambria Math" panose="02040503050406030204" pitchFamily="18" charset="0"/>
                          <a:ea typeface="宋体" panose="02010600030101010101" pitchFamily="2" charset="-122"/>
                        </a:rPr>
                        <m:t>  </m:t>
                      </m:r>
                      <m:d>
                        <m:dPr>
                          <m:ctrlPr>
                            <a:rPr lang="en-US" altLang="zh-CN" sz="1000" i="1" kern="100">
                              <a:solidFill>
                                <a:schemeClr val="tx1"/>
                              </a:solidFill>
                              <a:effectLst/>
                              <a:latin typeface="Cambria Math" panose="02040503050406030204" pitchFamily="18" charset="0"/>
                              <a:ea typeface="宋体" panose="02010600030101010101" pitchFamily="2" charset="-122"/>
                            </a:rPr>
                          </m:ctrlPr>
                        </m:dPr>
                        <m:e>
                          <m:r>
                            <a:rPr lang="zh-CN" altLang="zh-CN" sz="1000" kern="100">
                              <a:solidFill>
                                <a:schemeClr val="tx1"/>
                              </a:solidFill>
                              <a:effectLst/>
                              <a:latin typeface="Cambria Math" panose="02040503050406030204" pitchFamily="18" charset="0"/>
                              <a:ea typeface="宋体" panose="02010600030101010101" pitchFamily="2" charset="-122"/>
                            </a:rPr>
                            <m:t>公式</m:t>
                          </m:r>
                          <m:r>
                            <a:rPr lang="en-US" altLang="zh-CN" sz="1000" kern="100">
                              <a:solidFill>
                                <a:schemeClr val="tx1"/>
                              </a:solidFill>
                              <a:effectLst/>
                              <a:latin typeface="Cambria Math" panose="02040503050406030204" pitchFamily="18" charset="0"/>
                              <a:ea typeface="宋体" panose="02010600030101010101" pitchFamily="2" charset="-122"/>
                            </a:rPr>
                            <m:t>4</m:t>
                          </m:r>
                        </m:e>
                      </m:d>
                    </m:oMath>
                  </m:oMathPara>
                </a14:m>
                <a:endParaRPr lang="en-US" altLang="zh-CN" sz="1000"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r>
                  <a:rPr lang="zh-CN" altLang="en-US" sz="1000" b="1" kern="100" dirty="0">
                    <a:solidFill>
                      <a:schemeClr val="tx1"/>
                    </a:solidFill>
                    <a:effectLst/>
                    <a:latin typeface="宋体" panose="02010600030101010101" pitchFamily="2" charset="-122"/>
                    <a:ea typeface="宋体" panose="02010600030101010101" pitchFamily="2" charset="-122"/>
                  </a:rPr>
                  <a:t>物品相</a:t>
                </a:r>
                <a:r>
                  <a:rPr lang="zh-CN" altLang="zh-CN" sz="1000" b="1" kern="100" dirty="0">
                    <a:solidFill>
                      <a:schemeClr val="tx1"/>
                    </a:solidFill>
                    <a:effectLst/>
                    <a:latin typeface="宋体" panose="02010600030101010101" pitchFamily="2" charset="-122"/>
                    <a:ea typeface="宋体" panose="02010600030101010101" pitchFamily="2" charset="-122"/>
                  </a:rPr>
                  <a:t>似度</a:t>
                </a:r>
                <a14:m>
                  <m:oMath xmlns:m="http://schemas.openxmlformats.org/officeDocument/2006/math">
                    <m:r>
                      <a:rPr lang="en-US" altLang="zh-CN" sz="1000" b="1" i="1" kern="100">
                        <a:solidFill>
                          <a:schemeClr val="tx1"/>
                        </a:solidFill>
                        <a:effectLst/>
                        <a:latin typeface="Cambria Math" panose="02040503050406030204" pitchFamily="18" charset="0"/>
                        <a:ea typeface="宋体" panose="02010600030101010101" pitchFamily="2" charset="-122"/>
                      </a:rPr>
                      <m:t>𝑺</m:t>
                    </m:r>
                    <m:r>
                      <a:rPr lang="en-US" altLang="zh-CN" sz="1000" b="1" i="1" kern="10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𝒊</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𝒊</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oMath>
                </a14:m>
                <a:r>
                  <a:rPr lang="zh-CN" altLang="zh-CN" sz="1000" b="1" kern="100" dirty="0">
                    <a:solidFill>
                      <a:schemeClr val="tx1"/>
                    </a:solidFill>
                    <a:effectLst/>
                    <a:latin typeface="宋体" panose="02010600030101010101" pitchFamily="2" charset="-122"/>
                    <a:ea typeface="宋体" panose="02010600030101010101" pitchFamily="2" charset="-122"/>
                  </a:rPr>
                  <a:t>的计算公式为</a:t>
                </a:r>
                <a:r>
                  <a:rPr lang="zh-CN" altLang="zh-CN" sz="1000" b="1" kern="100">
                    <a:solidFill>
                      <a:schemeClr val="tx1"/>
                    </a:solidFill>
                    <a:effectLst/>
                    <a:latin typeface="宋体" panose="02010600030101010101" pitchFamily="2" charset="-122"/>
                    <a:ea typeface="宋体" panose="02010600030101010101" pitchFamily="2" charset="-122"/>
                  </a:rPr>
                  <a:t>： </a:t>
                </a:r>
                <a:endParaRPr lang="en-US" altLang="zh-CN" sz="1000" b="1"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altLang="zh-CN" sz="1000" b="1"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14:m>
                  <m:oMathPara xmlns:m="http://schemas.openxmlformats.org/officeDocument/2006/math">
                    <m:oMathParaPr>
                      <m:jc m:val="centerGroup"/>
                    </m:oMathParaPr>
                    <m:oMath xmlns:m="http://schemas.openxmlformats.org/officeDocument/2006/math">
                      <m:r>
                        <a:rPr lang="en-US" altLang="zh-CN" sz="1000" b="1" i="1" kern="100" smtClean="0">
                          <a:solidFill>
                            <a:schemeClr val="tx1"/>
                          </a:solidFill>
                          <a:effectLst/>
                          <a:latin typeface="Cambria Math" panose="02040503050406030204" pitchFamily="18" charset="0"/>
                          <a:ea typeface="宋体" panose="02010600030101010101" pitchFamily="2" charset="-122"/>
                        </a:rPr>
                        <m:t>𝑺</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eqArr>
                            <m:eqArrPr>
                              <m:ctrlPr>
                                <a:rPr lang="zh-CN" altLang="zh-CN" sz="1000" b="1" i="1" kern="100">
                                  <a:solidFill>
                                    <a:schemeClr val="tx1"/>
                                  </a:solidFill>
                                  <a:effectLst/>
                                  <a:latin typeface="Cambria Math" panose="02040503050406030204" pitchFamily="18" charset="0"/>
                                  <a:ea typeface="Cambria Math" panose="02040503050406030204" pitchFamily="18" charset="0"/>
                                </a:rPr>
                              </m:ctrlPr>
                            </m:eqArrPr>
                            <m:e>
                              <m:r>
                                <m:rPr>
                                  <m:nor/>
                                </m:rPr>
                                <a:rPr lang="en-US" altLang="zh-CN" sz="1000" b="1" kern="100">
                                  <a:solidFill>
                                    <a:schemeClr val="tx1"/>
                                  </a:solidFill>
                                  <a:effectLst/>
                                  <a:latin typeface="宋体" panose="02010600030101010101" pitchFamily="2" charset="-122"/>
                                  <a:ea typeface="宋体" panose="02010600030101010101" pitchFamily="2" charset="-122"/>
                                </a:rPr>
                                <m:t>NaN</m:t>
                              </m:r>
                              <m:r>
                                <a:rPr lang="en-US" altLang="zh-CN" sz="1000" b="1" i="1" kern="100" smtClean="0">
                                  <a:solidFill>
                                    <a:schemeClr val="tx1"/>
                                  </a:solidFill>
                                  <a:effectLst/>
                                  <a:latin typeface="Cambria Math" panose="02040503050406030204" pitchFamily="18" charset="0"/>
                                  <a:ea typeface="宋体" panose="02010600030101010101" pitchFamily="2" charset="-122"/>
                                </a:rPr>
                                <m:t>,  &amp;</m:t>
                              </m:r>
                              <m:r>
                                <m:rPr>
                                  <m:nor/>
                                </m:rPr>
                                <a:rPr lang="en-US" altLang="zh-CN" sz="1000" b="1" kern="100">
                                  <a:solidFill>
                                    <a:schemeClr val="tx1"/>
                                  </a:solidFill>
                                  <a:effectLst/>
                                  <a:latin typeface="宋体" panose="02010600030101010101" pitchFamily="2" charset="-122"/>
                                  <a:ea typeface="宋体" panose="02010600030101010101" pitchFamily="2" charset="-122"/>
                                </a:rPr>
                                <m:t>if</m:t>
                              </m:r>
                              <m:r>
                                <m:rPr>
                                  <m:nor/>
                                </m:rPr>
                                <a:rPr lang="en-US" altLang="zh-CN" sz="1000" b="1" kern="100">
                                  <a:solidFill>
                                    <a:schemeClr val="tx1"/>
                                  </a:solidFill>
                                  <a:effectLst/>
                                  <a:latin typeface="宋体" panose="02010600030101010101" pitchFamily="2" charset="-122"/>
                                  <a:ea typeface="宋体" panose="02010600030101010101" pitchFamily="2" charset="-122"/>
                                </a:rPr>
                                <m:t> </m:t>
                              </m:r>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𝟎</m:t>
                              </m:r>
                            </m:e>
                            <m:e>
                              <m:r>
                                <a:rPr lang="en-US" altLang="zh-CN" sz="1000" b="1" i="1" kern="100" smtClean="0">
                                  <a:solidFill>
                                    <a:schemeClr val="tx1"/>
                                  </a:solidFill>
                                  <a:effectLst/>
                                  <a:latin typeface="Cambria Math" panose="02040503050406030204" pitchFamily="18" charset="0"/>
                                  <a:ea typeface="宋体" panose="02010600030101010101" pitchFamily="2" charset="-122"/>
                                </a:rPr>
                                <m:t>𝟏</m:t>
                              </m:r>
                              <m:r>
                                <a:rPr lang="en-US" altLang="zh-CN" sz="1000" b="1" i="1" kern="100" smtClean="0">
                                  <a:solidFill>
                                    <a:schemeClr val="tx1"/>
                                  </a:solidFill>
                                  <a:effectLst/>
                                  <a:latin typeface="Cambria Math" panose="02040503050406030204" pitchFamily="18" charset="0"/>
                                  <a:ea typeface="宋体" panose="02010600030101010101" pitchFamily="2" charset="-122"/>
                                </a:rPr>
                                <m:t>−</m:t>
                              </m:r>
                              <m:f>
                                <m:fPr>
                                  <m:ctrlPr>
                                    <a:rPr lang="zh-CN" altLang="zh-CN" sz="1000" b="1" i="1" kern="100">
                                      <a:solidFill>
                                        <a:schemeClr val="tx1"/>
                                      </a:solidFill>
                                      <a:effectLst/>
                                      <a:latin typeface="Cambria Math" panose="02040503050406030204" pitchFamily="18" charset="0"/>
                                      <a:ea typeface="Cambria Math" panose="02040503050406030204" pitchFamily="18" charset="0"/>
                                    </a:rPr>
                                  </m:ctrlPr>
                                </m:fPr>
                                <m:num>
                                  <m:r>
                                    <a:rPr lang="en-US" altLang="zh-CN" sz="1000" b="1" i="1" kern="100" smtClean="0">
                                      <a:solidFill>
                                        <a:schemeClr val="tx1"/>
                                      </a:solidFill>
                                      <a:effectLst/>
                                      <a:latin typeface="Cambria Math" panose="02040503050406030204" pitchFamily="18" charset="0"/>
                                      <a:ea typeface="宋体" panose="02010600030101010101" pitchFamily="2" charset="-122"/>
                                    </a:rPr>
                                    <m:t>𝟏</m:t>
                                  </m:r>
                                </m:num>
                                <m:den>
                                  <m:r>
                                    <a:rPr lang="en-US" altLang="zh-CN" sz="1000" b="1" i="1" kern="100" smtClean="0">
                                      <a:solidFill>
                                        <a:schemeClr val="tx1"/>
                                      </a:solidFill>
                                      <a:effectLst/>
                                      <a:latin typeface="Cambria Math" panose="02040503050406030204" pitchFamily="18" charset="0"/>
                                      <a:ea typeface="宋体" panose="02010600030101010101" pitchFamily="2" charset="-122"/>
                                    </a:rPr>
                                    <m:t>𝟏</m:t>
                                  </m:r>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𝓛</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𝑵</m:t>
                                      </m:r>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smtClean="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𝟏</m:t>
                                              </m:r>
                                            </m:sub>
                                          </m:sSub>
                                          <m:r>
                                            <a:rPr lang="en-US" altLang="zh-CN" sz="1000" b="1" i="1" kern="100" smtClean="0">
                                              <a:solidFill>
                                                <a:schemeClr val="tx1"/>
                                              </a:solidFill>
                                              <a:effectLst/>
                                              <a:latin typeface="Cambria Math" panose="02040503050406030204" pitchFamily="18" charset="0"/>
                                              <a:ea typeface="宋体" panose="02010600030101010101" pitchFamily="2" charset="-122"/>
                                            </a:rPr>
                                            <m:t>∩</m:t>
                                          </m:r>
                                          <m:r>
                                            <a:rPr lang="en-US" altLang="zh-CN" sz="1000" b="1" i="1" kern="100" smtClean="0">
                                              <a:solidFill>
                                                <a:schemeClr val="tx1"/>
                                              </a:solidFill>
                                              <a:effectLst/>
                                              <a:latin typeface="Cambria Math" panose="02040503050406030204" pitchFamily="18" charset="0"/>
                                              <a:ea typeface="宋体" panose="02010600030101010101" pitchFamily="2" charset="-122"/>
                                            </a:rPr>
                                            <m:t>𝑼</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smtClean="0">
                                                  <a:solidFill>
                                                    <a:schemeClr val="tx1"/>
                                                  </a:solidFill>
                                                  <a:effectLst/>
                                                  <a:latin typeface="Cambria Math" panose="02040503050406030204" pitchFamily="18" charset="0"/>
                                                  <a:ea typeface="宋体" panose="02010600030101010101" pitchFamily="2" charset="-122"/>
                                                </a:rPr>
                                                <m:t>𝒊</m:t>
                                              </m:r>
                                            </m:e>
                                            <m:sub>
                                              <m:r>
                                                <a:rPr lang="en-US" altLang="zh-CN" sz="1000" b="1" i="1" kern="100" smtClean="0">
                                                  <a:solidFill>
                                                    <a:schemeClr val="tx1"/>
                                                  </a:solidFill>
                                                  <a:effectLst/>
                                                  <a:latin typeface="Cambria Math" panose="02040503050406030204" pitchFamily="18" charset="0"/>
                                                  <a:ea typeface="宋体" panose="02010600030101010101" pitchFamily="2" charset="-122"/>
                                                </a:rPr>
                                                <m:t>𝟐</m:t>
                                              </m:r>
                                            </m:sub>
                                          </m:sSub>
                                        </m:e>
                                      </m:d>
                                    </m:e>
                                  </m:d>
                                </m:den>
                              </m:f>
                              <m:r>
                                <m:rPr>
                                  <m:nor/>
                                </m:rPr>
                                <a:rPr lang="en-US" altLang="zh-CN" sz="1000" b="1" kern="100">
                                  <a:solidFill>
                                    <a:schemeClr val="tx1"/>
                                  </a:solidFill>
                                  <a:effectLst/>
                                  <a:latin typeface="宋体" panose="02010600030101010101" pitchFamily="2" charset="-122"/>
                                  <a:ea typeface="宋体" panose="02010600030101010101" pitchFamily="2" charset="-122"/>
                                </a:rPr>
                                <m:t> </m:t>
                              </m:r>
                              <m:r>
                                <a:rPr lang="en-US" altLang="zh-CN" sz="1000" b="1" i="1" kern="100" smtClean="0">
                                  <a:solidFill>
                                    <a:schemeClr val="tx1"/>
                                  </a:solidFill>
                                  <a:effectLst/>
                                  <a:latin typeface="Cambria Math" panose="02040503050406030204" pitchFamily="18" charset="0"/>
                                  <a:ea typeface="宋体" panose="02010600030101010101" pitchFamily="2" charset="-122"/>
                                </a:rPr>
                                <m:t>,  &amp;</m:t>
                              </m:r>
                              <m:r>
                                <m:rPr>
                                  <m:nor/>
                                </m:rPr>
                                <a:rPr lang="en-US" altLang="zh-CN" sz="1000" b="1" kern="100">
                                  <a:solidFill>
                                    <a:schemeClr val="tx1"/>
                                  </a:solidFill>
                                  <a:effectLst/>
                                  <a:latin typeface="宋体" panose="02010600030101010101" pitchFamily="2" charset="-122"/>
                                  <a:ea typeface="宋体" panose="02010600030101010101" pitchFamily="2" charset="-122"/>
                                </a:rPr>
                                <m:t>otherwise</m:t>
                              </m:r>
                            </m:e>
                          </m:eqArr>
                        </m:e>
                      </m:d>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zh-CN" altLang="zh-CN" sz="1000" b="1" kern="100" smtClean="0">
                              <a:solidFill>
                                <a:schemeClr val="tx1"/>
                              </a:solidFill>
                              <a:effectLst/>
                              <a:latin typeface="Cambria Math" panose="02040503050406030204" pitchFamily="18" charset="0"/>
                              <a:ea typeface="宋体" panose="02010600030101010101" pitchFamily="2" charset="-122"/>
                            </a:rPr>
                            <m:t>公式</m:t>
                          </m:r>
                          <m:r>
                            <a:rPr lang="en-US" altLang="zh-CN" sz="1000" b="1" i="1" kern="100" smtClean="0">
                              <a:solidFill>
                                <a:schemeClr val="tx1"/>
                              </a:solidFill>
                              <a:effectLst/>
                              <a:latin typeface="Cambria Math" panose="02040503050406030204" pitchFamily="18" charset="0"/>
                              <a:ea typeface="宋体" panose="02010600030101010101" pitchFamily="2" charset="-122"/>
                            </a:rPr>
                            <m:t>𝟔</m:t>
                          </m:r>
                        </m:e>
                      </m:d>
                    </m:oMath>
                  </m:oMathPara>
                </a14:m>
                <a:endParaRPr lang="zh-CN" altLang="zh-CN" sz="1100" b="1" kern="100" dirty="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altLang="zh-CN" sz="1000"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r>
                  <a:rPr lang="zh-CN" altLang="zh-CN" sz="1000" kern="100" dirty="0">
                    <a:solidFill>
                      <a:schemeClr val="tx1"/>
                    </a:solidFill>
                    <a:effectLst/>
                    <a:latin typeface="宋体" panose="02010600030101010101" pitchFamily="2" charset="-122"/>
                    <a:ea typeface="宋体" panose="02010600030101010101" pitchFamily="2" charset="-122"/>
                  </a:rPr>
                  <a:t>其中，</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𝑈</m:t>
                        </m:r>
                      </m:e>
                      <m:sub>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𝑖</m:t>
                            </m:r>
                          </m:e>
                          <m:sub>
                            <m:r>
                              <a:rPr lang="en-US" altLang="zh-CN" sz="1000" i="1" kern="100">
                                <a:solidFill>
                                  <a:schemeClr val="tx1"/>
                                </a:solidFill>
                                <a:effectLst/>
                                <a:latin typeface="Cambria Math" panose="02040503050406030204" pitchFamily="18" charset="0"/>
                                <a:ea typeface="宋体" panose="02010600030101010101" pitchFamily="2" charset="-122"/>
                              </a:rPr>
                              <m:t>1</m:t>
                            </m:r>
                          </m:sub>
                        </m:sSub>
                      </m:sub>
                    </m:sSub>
                  </m:oMath>
                </a14:m>
                <a:r>
                  <a:rPr lang="zh-CN" altLang="zh-CN" sz="1000" kern="100" dirty="0">
                    <a:solidFill>
                      <a:schemeClr val="tx1"/>
                    </a:solidFill>
                    <a:effectLst/>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𝑈</m:t>
                        </m:r>
                      </m:e>
                      <m:sub>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𝑖</m:t>
                            </m:r>
                          </m:e>
                          <m:sub>
                            <m:r>
                              <a:rPr lang="en-US" altLang="zh-CN" sz="1000" i="1" kern="100">
                                <a:solidFill>
                                  <a:schemeClr val="tx1"/>
                                </a:solidFill>
                                <a:effectLst/>
                                <a:latin typeface="Cambria Math" panose="02040503050406030204" pitchFamily="18" charset="0"/>
                                <a:ea typeface="宋体" panose="02010600030101010101" pitchFamily="2" charset="-122"/>
                              </a:rPr>
                              <m:t>2</m:t>
                            </m:r>
                          </m:sub>
                        </m:sSub>
                      </m:sub>
                    </m:sSub>
                  </m:oMath>
                </a14:m>
                <a:r>
                  <a:rPr lang="zh-CN" altLang="zh-CN" sz="1000" kern="100" dirty="0">
                    <a:solidFill>
                      <a:schemeClr val="tx1"/>
                    </a:solidFill>
                    <a:effectLst/>
                    <a:latin typeface="宋体" panose="02010600030101010101" pitchFamily="2" charset="-122"/>
                    <a:ea typeface="宋体" panose="02010600030101010101" pitchFamily="2" charset="-122"/>
                  </a:rPr>
                  <a:t>分别是物品</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𝑖</m:t>
                        </m:r>
                      </m:e>
                      <m:sub>
                        <m:r>
                          <a:rPr lang="en-US" altLang="zh-CN" sz="1000" i="1" kern="100">
                            <a:solidFill>
                              <a:schemeClr val="tx1"/>
                            </a:solidFill>
                            <a:effectLst/>
                            <a:latin typeface="Cambria Math" panose="02040503050406030204" pitchFamily="18" charset="0"/>
                            <a:ea typeface="宋体" panose="02010600030101010101" pitchFamily="2" charset="-122"/>
                          </a:rPr>
                          <m:t>1</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𝑖</m:t>
                        </m:r>
                      </m:e>
                      <m:sub>
                        <m:r>
                          <a:rPr lang="en-US" altLang="zh-CN" sz="1000" i="1" kern="100">
                            <a:solidFill>
                              <a:schemeClr val="tx1"/>
                            </a:solidFill>
                            <a:effectLst/>
                            <a:latin typeface="Cambria Math" panose="02040503050406030204" pitchFamily="18" charset="0"/>
                            <a:ea typeface="宋体" panose="02010600030101010101" pitchFamily="2" charset="-122"/>
                          </a:rPr>
                          <m:t>2</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的用户集合，</a:t>
                </a:r>
                <a14:m>
                  <m:oMath xmlns:m="http://schemas.openxmlformats.org/officeDocument/2006/math">
                    <m:r>
                      <a:rPr lang="en-US" altLang="zh-CN" sz="1000" i="1" kern="100">
                        <a:solidFill>
                          <a:schemeClr val="tx1"/>
                        </a:solidFill>
                        <a:effectLst/>
                        <a:latin typeface="Cambria Math" panose="02040503050406030204" pitchFamily="18" charset="0"/>
                        <a:ea typeface="宋体" panose="02010600030101010101" pitchFamily="2" charset="-122"/>
                      </a:rPr>
                      <m:t>𝑁</m:t>
                    </m:r>
                  </m:oMath>
                </a14:m>
                <a:r>
                  <a:rPr lang="zh-CN" altLang="zh-CN" sz="1000" kern="100" dirty="0">
                    <a:solidFill>
                      <a:schemeClr val="tx1"/>
                    </a:solidFill>
                    <a:effectLst/>
                    <a:latin typeface="宋体" panose="02010600030101010101" pitchFamily="2" charset="-122"/>
                    <a:ea typeface="宋体" panose="02010600030101010101" pitchFamily="2" charset="-122"/>
                  </a:rPr>
                  <a:t>是系统中用户的</a:t>
                </a:r>
                <a:r>
                  <a:rPr lang="zh-CN" altLang="zh-CN" sz="1000" kern="100">
                    <a:solidFill>
                      <a:schemeClr val="tx1"/>
                    </a:solidFill>
                    <a:effectLst/>
                    <a:latin typeface="宋体" panose="02010600030101010101" pitchFamily="2" charset="-122"/>
                    <a:ea typeface="宋体" panose="02010600030101010101" pitchFamily="2" charset="-122"/>
                  </a:rPr>
                  <a:t>总数。</a:t>
                </a:r>
                <a:endParaRPr lang="en-US" altLang="zh-CN" sz="1000" kern="100" dirty="0">
                  <a:solidFill>
                    <a:schemeClr val="tx1"/>
                  </a:solidFill>
                  <a:latin typeface="宋体" panose="02010600030101010101" pitchFamily="2" charset="-122"/>
                  <a:ea typeface="宋体" panose="02010600030101010101" pitchFamily="2" charset="-122"/>
                </a:endParaRPr>
              </a:p>
              <a:p>
                <a:pPr>
                  <a:lnSpc>
                    <a:spcPts val="1631"/>
                  </a:lnSpc>
                  <a:spcAft>
                    <a:spcPts val="399"/>
                  </a:spcAft>
                </a:pPr>
                <a:r>
                  <a:rPr lang="zh-CN" altLang="en-US" sz="1000" b="1" kern="100" dirty="0">
                    <a:solidFill>
                      <a:schemeClr val="tx1"/>
                    </a:solidFill>
                    <a:effectLst/>
                    <a:latin typeface="宋体" panose="02010600030101010101" pitchFamily="2" charset="-122"/>
                    <a:ea typeface="宋体" panose="02010600030101010101" pitchFamily="2" charset="-122"/>
                  </a:rPr>
                  <a:t>用户相似度</a:t>
                </a:r>
                <a14:m>
                  <m:oMath xmlns:m="http://schemas.openxmlformats.org/officeDocument/2006/math">
                    <m:r>
                      <a:rPr lang="en-US" altLang="zh-CN" sz="10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𝑺</m:t>
                    </m:r>
                    <m:r>
                      <a:rPr lang="en-US" altLang="zh-CN" sz="1000" b="1" i="1" kern="100" smtClean="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000" b="1" i="1">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000" b="1" i="1">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1000" b="1"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000" b="1" kern="100">
                    <a:solidFill>
                      <a:schemeClr val="tx1"/>
                    </a:solidFill>
                    <a:effectLst/>
                    <a:latin typeface="宋体" panose="02010600030101010101" pitchFamily="2" charset="-122"/>
                    <a:ea typeface="宋体" panose="02010600030101010101" pitchFamily="2" charset="-122"/>
                  </a:rPr>
                  <a:t>为：</a:t>
                </a:r>
                <a:endParaRPr lang="en-US" altLang="zh-CN" sz="1000" b="1"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altLang="zh-CN" sz="1000" kern="100">
                  <a:solidFill>
                    <a:schemeClr val="tx1"/>
                  </a:solidFill>
                  <a:latin typeface="宋体" panose="02010600030101010101" pitchFamily="2" charset="-122"/>
                  <a:ea typeface="宋体" panose="02010600030101010101" pitchFamily="2" charset="-122"/>
                </a:endParaRPr>
              </a:p>
              <a:p>
                <a:pPr>
                  <a:lnSpc>
                    <a:spcPts val="1631"/>
                  </a:lnSpc>
                  <a:spcAft>
                    <a:spcPts val="399"/>
                  </a:spcAft>
                </a:pPr>
                <a14:m>
                  <m:oMathPara xmlns:m="http://schemas.openxmlformats.org/officeDocument/2006/math">
                    <m:oMathParaPr>
                      <m:jc m:val="centerGroup"/>
                    </m:oMathParaPr>
                    <m:oMath xmlns:m="http://schemas.openxmlformats.org/officeDocument/2006/math">
                      <m:r>
                        <a:rPr lang="en-US" altLang="zh-CN" sz="1000" b="1" i="1" kern="100" smtClean="0">
                          <a:solidFill>
                            <a:schemeClr val="tx1"/>
                          </a:solidFill>
                          <a:effectLst/>
                          <a:latin typeface="Cambria Math" panose="02040503050406030204" pitchFamily="18" charset="0"/>
                          <a:ea typeface="宋体" panose="02010600030101010101" pitchFamily="2" charset="-122"/>
                        </a:rPr>
                        <m:t>𝑺</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eqArr>
                            <m:eqArrPr>
                              <m:ctrlPr>
                                <a:rPr lang="zh-CN" altLang="zh-CN" sz="1000" b="1" i="1" kern="100">
                                  <a:solidFill>
                                    <a:schemeClr val="tx1"/>
                                  </a:solidFill>
                                  <a:effectLst/>
                                  <a:latin typeface="Cambria Math" panose="02040503050406030204" pitchFamily="18" charset="0"/>
                                  <a:ea typeface="Cambria Math" panose="02040503050406030204" pitchFamily="18" charset="0"/>
                                </a:rPr>
                              </m:ctrlPr>
                            </m:eqArrPr>
                            <m:e>
                              <m:r>
                                <m:rPr>
                                  <m:nor/>
                                </m:rPr>
                                <a:rPr lang="en-US" altLang="zh-CN" sz="1000" b="1" kern="100">
                                  <a:solidFill>
                                    <a:schemeClr val="tx1"/>
                                  </a:solidFill>
                                  <a:effectLst/>
                                  <a:latin typeface="宋体" panose="02010600030101010101" pitchFamily="2" charset="-122"/>
                                  <a:ea typeface="宋体" panose="02010600030101010101" pitchFamily="2" charset="-122"/>
                                </a:rPr>
                                <m:t>NaN</m:t>
                              </m:r>
                              <m:r>
                                <m:rPr>
                                  <m:nor/>
                                </m:rPr>
                                <a:rPr lang="en-US" altLang="zh-CN" sz="1000" b="1" kern="100">
                                  <a:solidFill>
                                    <a:schemeClr val="tx1"/>
                                  </a:solidFill>
                                  <a:effectLst/>
                                  <a:latin typeface="宋体" panose="02010600030101010101" pitchFamily="2" charset="-122"/>
                                  <a:ea typeface="宋体" panose="02010600030101010101" pitchFamily="2" charset="-122"/>
                                </a:rPr>
                                <m:t>, </m:t>
                              </m:r>
                              <m:r>
                                <m:rPr>
                                  <m:nor/>
                                </m:rPr>
                                <a:rPr lang="en-US" altLang="zh-CN" sz="1000" b="1" kern="100">
                                  <a:solidFill>
                                    <a:schemeClr val="tx1"/>
                                  </a:solidFill>
                                  <a:effectLst/>
                                  <a:latin typeface="宋体" panose="02010600030101010101" pitchFamily="2" charset="-122"/>
                                  <a:ea typeface="宋体" panose="02010600030101010101" pitchFamily="2" charset="-122"/>
                                </a:rPr>
                                <m:t>if</m:t>
                              </m:r>
                              <m:r>
                                <m:rPr>
                                  <m:nor/>
                                </m:rPr>
                                <a:rPr lang="en-US" altLang="zh-CN" sz="1000" b="1" kern="100">
                                  <a:solidFill>
                                    <a:schemeClr val="tx1"/>
                                  </a:solidFill>
                                  <a:effectLst/>
                                  <a:latin typeface="宋体" panose="02010600030101010101" pitchFamily="2" charset="-122"/>
                                  <a:ea typeface="宋体" panose="02010600030101010101" pitchFamily="2" charset="-122"/>
                                </a:rPr>
                                <m:t> </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𝟎</m:t>
                              </m:r>
                            </m:e>
                            <m:e>
                              <m:r>
                                <a:rPr lang="en-US" altLang="zh-CN" sz="1000" b="1" i="1" kern="100">
                                  <a:solidFill>
                                    <a:schemeClr val="tx1"/>
                                  </a:solidFill>
                                  <a:effectLst/>
                                  <a:latin typeface="Cambria Math" panose="02040503050406030204" pitchFamily="18" charset="0"/>
                                  <a:ea typeface="宋体" panose="02010600030101010101" pitchFamily="2" charset="-122"/>
                                </a:rPr>
                                <m:t>𝟏</m:t>
                              </m:r>
                              <m:r>
                                <a:rPr lang="en-US" altLang="zh-CN" sz="1000" b="1" i="1" kern="100">
                                  <a:solidFill>
                                    <a:schemeClr val="tx1"/>
                                  </a:solidFill>
                                  <a:effectLst/>
                                  <a:latin typeface="Cambria Math" panose="02040503050406030204" pitchFamily="18" charset="0"/>
                                  <a:ea typeface="宋体" panose="02010600030101010101" pitchFamily="2" charset="-122"/>
                                </a:rPr>
                                <m:t>−</m:t>
                              </m:r>
                              <m:f>
                                <m:fPr>
                                  <m:ctrlPr>
                                    <a:rPr lang="zh-CN" altLang="zh-CN" sz="1000" b="1" i="1" kern="100">
                                      <a:solidFill>
                                        <a:schemeClr val="tx1"/>
                                      </a:solidFill>
                                      <a:effectLst/>
                                      <a:latin typeface="Cambria Math" panose="02040503050406030204" pitchFamily="18" charset="0"/>
                                      <a:ea typeface="Cambria Math" panose="02040503050406030204" pitchFamily="18" charset="0"/>
                                    </a:rPr>
                                  </m:ctrlPr>
                                </m:fPr>
                                <m:num>
                                  <m:r>
                                    <a:rPr lang="en-US" altLang="zh-CN" sz="1000" b="1" i="1" kern="100">
                                      <a:solidFill>
                                        <a:schemeClr val="tx1"/>
                                      </a:solidFill>
                                      <a:effectLst/>
                                      <a:latin typeface="Cambria Math" panose="02040503050406030204" pitchFamily="18" charset="0"/>
                                      <a:ea typeface="宋体" panose="02010600030101010101" pitchFamily="2" charset="-122"/>
                                    </a:rPr>
                                    <m:t>𝟏</m:t>
                                  </m:r>
                                </m:num>
                                <m:den>
                                  <m:r>
                                    <a:rPr lang="en-US" altLang="zh-CN" sz="1000" b="1" i="1" kern="100">
                                      <a:solidFill>
                                        <a:schemeClr val="tx1"/>
                                      </a:solidFill>
                                      <a:effectLst/>
                                      <a:latin typeface="Cambria Math" panose="02040503050406030204" pitchFamily="18" charset="0"/>
                                      <a:ea typeface="宋体" panose="02010600030101010101" pitchFamily="2" charset="-122"/>
                                    </a:rPr>
                                    <m:t>𝟏</m:t>
                                  </m:r>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𝓛</m:t>
                                  </m:r>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𝑵</m:t>
                                      </m:r>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r>
                                        <a:rPr lang="en-US" altLang="zh-CN" sz="1000" b="1" i="1" kern="100">
                                          <a:solidFill>
                                            <a:schemeClr val="tx1"/>
                                          </a:solidFill>
                                          <a:effectLst/>
                                          <a:latin typeface="Cambria Math" panose="02040503050406030204" pitchFamily="18" charset="0"/>
                                          <a:ea typeface="宋体" panose="02010600030101010101" pitchFamily="2" charset="-122"/>
                                        </a:rPr>
                                        <m:t>+</m:t>
                                      </m:r>
                                      <m:d>
                                        <m:dPr>
                                          <m:begChr m:val="|"/>
                                          <m:endChr m:val="|"/>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𝟏</m:t>
                                              </m:r>
                                            </m:sub>
                                          </m:sSub>
                                          <m:r>
                                            <a:rPr lang="en-US" altLang="zh-CN" sz="1000" b="1" i="1" kern="100">
                                              <a:solidFill>
                                                <a:schemeClr val="tx1"/>
                                              </a:solidFill>
                                              <a:effectLst/>
                                              <a:latin typeface="Cambria Math" panose="02040503050406030204" pitchFamily="18" charset="0"/>
                                              <a:ea typeface="宋体" panose="02010600030101010101" pitchFamily="2" charset="-122"/>
                                            </a:rPr>
                                            <m:t>∩</m:t>
                                          </m:r>
                                          <m:r>
                                            <a:rPr lang="en-US" altLang="zh-CN" sz="1000" b="1" i="1" kern="100">
                                              <a:solidFill>
                                                <a:schemeClr val="tx1"/>
                                              </a:solidFill>
                                              <a:effectLst/>
                                              <a:latin typeface="Cambria Math" panose="02040503050406030204" pitchFamily="18" charset="0"/>
                                              <a:ea typeface="宋体" panose="02010600030101010101" pitchFamily="2" charset="-122"/>
                                            </a:rPr>
                                            <m:t>𝑰</m:t>
                                          </m:r>
                                          <m:sSub>
                                            <m:sSubPr>
                                              <m:ctrlPr>
                                                <a:rPr lang="zh-CN" altLang="zh-CN" sz="1000" b="1" i="1" kern="100">
                                                  <a:solidFill>
                                                    <a:schemeClr val="tx1"/>
                                                  </a:solidFill>
                                                  <a:effectLst/>
                                                  <a:latin typeface="Cambria Math" panose="02040503050406030204" pitchFamily="18" charset="0"/>
                                                  <a:ea typeface="Cambria Math" panose="02040503050406030204" pitchFamily="18" charset="0"/>
                                                </a:rPr>
                                              </m:ctrlPr>
                                            </m:sSubPr>
                                            <m:e>
                                              <m:r>
                                                <a:rPr lang="en-US" altLang="zh-CN" sz="1000" b="1" i="1" kern="100">
                                                  <a:solidFill>
                                                    <a:schemeClr val="tx1"/>
                                                  </a:solidFill>
                                                  <a:effectLst/>
                                                  <a:latin typeface="Cambria Math" panose="02040503050406030204" pitchFamily="18" charset="0"/>
                                                  <a:ea typeface="宋体" panose="02010600030101010101" pitchFamily="2" charset="-122"/>
                                                </a:rPr>
                                                <m:t>𝒖</m:t>
                                              </m:r>
                                            </m:e>
                                            <m:sub>
                                              <m:r>
                                                <a:rPr lang="en-US" altLang="zh-CN" sz="1000" b="1" i="1" kern="100">
                                                  <a:solidFill>
                                                    <a:schemeClr val="tx1"/>
                                                  </a:solidFill>
                                                  <a:effectLst/>
                                                  <a:latin typeface="Cambria Math" panose="02040503050406030204" pitchFamily="18" charset="0"/>
                                                  <a:ea typeface="宋体" panose="02010600030101010101" pitchFamily="2" charset="-122"/>
                                                </a:rPr>
                                                <m:t>𝟐</m:t>
                                              </m:r>
                                            </m:sub>
                                          </m:sSub>
                                        </m:e>
                                      </m:d>
                                    </m:e>
                                  </m:d>
                                </m:den>
                              </m:f>
                              <m:r>
                                <a:rPr lang="en-US" altLang="zh-CN" sz="1000" b="1" i="1" kern="100">
                                  <a:solidFill>
                                    <a:schemeClr val="tx1"/>
                                  </a:solidFill>
                                  <a:effectLst/>
                                  <a:latin typeface="Cambria Math" panose="02040503050406030204" pitchFamily="18" charset="0"/>
                                  <a:ea typeface="宋体" panose="02010600030101010101" pitchFamily="2" charset="-122"/>
                                </a:rPr>
                                <m:t>, </m:t>
                              </m:r>
                              <m:r>
                                <m:rPr>
                                  <m:nor/>
                                </m:rPr>
                                <a:rPr lang="en-US" altLang="zh-CN" sz="1000" b="1" kern="100">
                                  <a:solidFill>
                                    <a:schemeClr val="tx1"/>
                                  </a:solidFill>
                                  <a:effectLst/>
                                  <a:latin typeface="宋体" panose="02010600030101010101" pitchFamily="2" charset="-122"/>
                                  <a:ea typeface="宋体" panose="02010600030101010101" pitchFamily="2" charset="-122"/>
                                </a:rPr>
                                <m:t>otherwise</m:t>
                              </m:r>
                              <m:r>
                                <a:rPr lang="en-US" altLang="zh-CN" sz="1000" b="1" i="1" kern="100">
                                  <a:solidFill>
                                    <a:schemeClr val="tx1"/>
                                  </a:solidFill>
                                  <a:effectLst/>
                                  <a:latin typeface="Cambria Math" panose="02040503050406030204" pitchFamily="18" charset="0"/>
                                  <a:ea typeface="宋体" panose="02010600030101010101" pitchFamily="2" charset="-122"/>
                                </a:rPr>
                                <m:t> </m:t>
                              </m:r>
                            </m:e>
                          </m:eqArr>
                        </m:e>
                      </m:d>
                      <m:d>
                        <m:dPr>
                          <m:ctrlPr>
                            <a:rPr lang="zh-CN" altLang="zh-CN" sz="1000" b="1" i="1" kern="100">
                              <a:solidFill>
                                <a:schemeClr val="tx1"/>
                              </a:solidFill>
                              <a:effectLst/>
                              <a:latin typeface="Cambria Math" panose="02040503050406030204" pitchFamily="18" charset="0"/>
                              <a:ea typeface="Cambria Math" panose="02040503050406030204" pitchFamily="18" charset="0"/>
                            </a:rPr>
                          </m:ctrlPr>
                        </m:dPr>
                        <m:e>
                          <m:r>
                            <a:rPr lang="zh-CN" altLang="zh-CN" sz="1000" b="1" kern="100">
                              <a:solidFill>
                                <a:schemeClr val="tx1"/>
                              </a:solidFill>
                              <a:effectLst/>
                              <a:latin typeface="Cambria Math" panose="02040503050406030204" pitchFamily="18" charset="0"/>
                              <a:ea typeface="宋体" panose="02010600030101010101" pitchFamily="2" charset="-122"/>
                            </a:rPr>
                            <m:t>公式</m:t>
                          </m:r>
                          <m:r>
                            <a:rPr lang="en-US" altLang="zh-CN" sz="1000" b="1" i="1" kern="100">
                              <a:solidFill>
                                <a:schemeClr val="tx1"/>
                              </a:solidFill>
                              <a:effectLst/>
                              <a:latin typeface="Cambria Math" panose="02040503050406030204" pitchFamily="18" charset="0"/>
                              <a:ea typeface="宋体" panose="02010600030101010101" pitchFamily="2" charset="-122"/>
                            </a:rPr>
                            <m:t>𝟕</m:t>
                          </m:r>
                        </m:e>
                      </m:d>
                    </m:oMath>
                  </m:oMathPara>
                </a14:m>
                <a:endParaRPr lang="zh-CN" altLang="zh-CN" sz="1000" b="1" kern="100" dirty="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altLang="zh-CN" sz="1000" b="1" kern="10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r>
                  <a:rPr lang="zh-CN" altLang="zh-CN" sz="1000" kern="100" dirty="0">
                    <a:solidFill>
                      <a:schemeClr val="tx1"/>
                    </a:solidFill>
                    <a:effectLst/>
                    <a:latin typeface="宋体" panose="02010600030101010101" pitchFamily="2" charset="-122"/>
                    <a:ea typeface="宋体" panose="02010600030101010101" pitchFamily="2" charset="-122"/>
                  </a:rPr>
                  <a:t>其中，</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𝐼</m:t>
                        </m:r>
                      </m:e>
                      <m:sub>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𝑢</m:t>
                            </m:r>
                          </m:e>
                          <m:sub>
                            <m:r>
                              <a:rPr lang="en-US" altLang="zh-CN" sz="1000" i="1" kern="100">
                                <a:solidFill>
                                  <a:schemeClr val="tx1"/>
                                </a:solidFill>
                                <a:effectLst/>
                                <a:latin typeface="Cambria Math" panose="02040503050406030204" pitchFamily="18" charset="0"/>
                                <a:ea typeface="宋体" panose="02010600030101010101" pitchFamily="2" charset="-122"/>
                              </a:rPr>
                              <m:t>1</m:t>
                            </m:r>
                          </m:sub>
                        </m:sSub>
                      </m:sub>
                    </m:sSub>
                  </m:oMath>
                </a14:m>
                <a:r>
                  <a:rPr lang="zh-CN" altLang="zh-CN" sz="1000" kern="100" dirty="0">
                    <a:solidFill>
                      <a:schemeClr val="tx1"/>
                    </a:solidFill>
                    <a:effectLst/>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𝐼</m:t>
                        </m:r>
                      </m:e>
                      <m:sub>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𝑢</m:t>
                            </m:r>
                          </m:e>
                          <m:sub>
                            <m:r>
                              <a:rPr lang="en-US" altLang="zh-CN" sz="1000" i="1" kern="100">
                                <a:solidFill>
                                  <a:schemeClr val="tx1"/>
                                </a:solidFill>
                                <a:effectLst/>
                                <a:latin typeface="Cambria Math" panose="02040503050406030204" pitchFamily="18" charset="0"/>
                                <a:ea typeface="宋体" panose="02010600030101010101" pitchFamily="2" charset="-122"/>
                              </a:rPr>
                              <m:t>2</m:t>
                            </m:r>
                          </m:sub>
                        </m:sSub>
                      </m:sub>
                    </m:sSub>
                  </m:oMath>
                </a14:m>
                <a:r>
                  <a:rPr lang="zh-CN" altLang="zh-CN" sz="1000" kern="100" dirty="0">
                    <a:solidFill>
                      <a:schemeClr val="tx1"/>
                    </a:solidFill>
                    <a:effectLst/>
                    <a:latin typeface="宋体" panose="02010600030101010101" pitchFamily="2" charset="-122"/>
                    <a:ea typeface="宋体" panose="02010600030101010101" pitchFamily="2" charset="-122"/>
                  </a:rPr>
                  <a:t>分别是用户</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𝑢</m:t>
                        </m:r>
                      </m:e>
                      <m:sub>
                        <m:r>
                          <a:rPr lang="en-US" altLang="zh-CN" sz="1000" i="1" kern="100">
                            <a:solidFill>
                              <a:schemeClr val="tx1"/>
                            </a:solidFill>
                            <a:effectLst/>
                            <a:latin typeface="Cambria Math" panose="02040503050406030204" pitchFamily="18" charset="0"/>
                            <a:ea typeface="宋体" panose="02010600030101010101" pitchFamily="2" charset="-122"/>
                          </a:rPr>
                          <m:t>1</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i="1" kern="100">
                            <a:solidFill>
                              <a:schemeClr val="tx1"/>
                            </a:solidFill>
                            <a:effectLst/>
                            <a:latin typeface="Cambria Math" panose="02040503050406030204" pitchFamily="18" charset="0"/>
                            <a:ea typeface="宋体" panose="02010600030101010101" pitchFamily="2" charset="-122"/>
                          </a:rPr>
                          <m:t>𝑢</m:t>
                        </m:r>
                      </m:e>
                      <m:sub>
                        <m:r>
                          <a:rPr lang="en-US" altLang="zh-CN" sz="1000" i="1" kern="100">
                            <a:solidFill>
                              <a:schemeClr val="tx1"/>
                            </a:solidFill>
                            <a:effectLst/>
                            <a:latin typeface="Cambria Math" panose="02040503050406030204" pitchFamily="18" charset="0"/>
                            <a:ea typeface="宋体" panose="02010600030101010101" pitchFamily="2" charset="-122"/>
                          </a:rPr>
                          <m:t>2</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的偏好物品集合，</a:t>
                </a:r>
                <a14:m>
                  <m:oMath xmlns:m="http://schemas.openxmlformats.org/officeDocument/2006/math">
                    <m:r>
                      <a:rPr lang="en-US" altLang="zh-CN" sz="1000" i="1" kern="100">
                        <a:solidFill>
                          <a:schemeClr val="tx1"/>
                        </a:solidFill>
                        <a:effectLst/>
                        <a:latin typeface="Cambria Math" panose="02040503050406030204" pitchFamily="18" charset="0"/>
                        <a:ea typeface="宋体" panose="02010600030101010101" pitchFamily="2" charset="-122"/>
                      </a:rPr>
                      <m:t>𝑁</m:t>
                    </m:r>
                  </m:oMath>
                </a14:m>
                <a:r>
                  <a:rPr lang="zh-CN" altLang="zh-CN" sz="1000" kern="100" dirty="0">
                    <a:solidFill>
                      <a:schemeClr val="tx1"/>
                    </a:solidFill>
                    <a:effectLst/>
                    <a:latin typeface="宋体" panose="02010600030101010101" pitchFamily="2" charset="-122"/>
                    <a:ea typeface="宋体" panose="02010600030101010101" pitchFamily="2" charset="-122"/>
                  </a:rPr>
                  <a:t>是系统中物品的</a:t>
                </a:r>
                <a:r>
                  <a:rPr lang="zh-CN" altLang="zh-CN" sz="1000" kern="100">
                    <a:solidFill>
                      <a:schemeClr val="tx1"/>
                    </a:solidFill>
                    <a:effectLst/>
                    <a:latin typeface="宋体" panose="02010600030101010101" pitchFamily="2" charset="-122"/>
                    <a:ea typeface="宋体" panose="02010600030101010101" pitchFamily="2" charset="-122"/>
                  </a:rPr>
                  <a:t>总数</a:t>
                </a:r>
                <a:r>
                  <a:rPr lang="zh-CN" altLang="en-US" sz="1000" kern="100">
                    <a:solidFill>
                      <a:schemeClr val="tx1"/>
                    </a:solidFill>
                    <a:latin typeface="宋体" panose="02010600030101010101" pitchFamily="2" charset="-122"/>
                    <a:ea typeface="宋体" panose="02010600030101010101" pitchFamily="2" charset="-122"/>
                  </a:rPr>
                  <a:t>。</a:t>
                </a:r>
                <a:endParaRPr lang="en-US" altLang="zh-CN" sz="1000" kern="100" dirty="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altLang="zh-CN" sz="1000" kern="0" spc="-30">
                  <a:solidFill>
                    <a:schemeClr val="tx1"/>
                  </a:solidFill>
                  <a:latin typeface="宋体" panose="02010600030101010101" pitchFamily="2" charset="-122"/>
                  <a:ea typeface="宋体" panose="02010600030101010101" pitchFamily="2" charset="-122"/>
                </a:endParaRPr>
              </a:p>
            </p:txBody>
          </p:sp>
        </mc:Choice>
        <mc:Fallback xmlns="">
          <p:sp>
            <p:nvSpPr>
              <p:cNvPr id="6" name="Text 3"/>
              <p:cNvSpPr>
                <a:spLocks noRot="1" noChangeAspect="1" noMove="1" noResize="1" noEditPoints="1" noAdjustHandles="1" noChangeArrowheads="1" noChangeShapeType="1" noTextEdit="1"/>
              </p:cNvSpPr>
              <p:nvPr/>
            </p:nvSpPr>
            <p:spPr>
              <a:xfrm>
                <a:off x="365568" y="982458"/>
                <a:ext cx="8408039" cy="3862496"/>
              </a:xfrm>
              <a:prstGeom prst="rect">
                <a:avLst/>
              </a:prstGeom>
              <a:blipFill>
                <a:blip r:embed="rId4"/>
                <a:stretch>
                  <a:fillRect l="-2393" t="-14511" b="-23186"/>
                </a:stretch>
              </a:blipFill>
              <a:ln/>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DE1342E-8F94-6A67-40F7-85D10FEB4568}"/>
              </a:ext>
            </a:extLst>
          </p:cNvPr>
          <p:cNvPicPr>
            <a:picLocks noChangeAspect="1"/>
          </p:cNvPicPr>
          <p:nvPr/>
        </p:nvPicPr>
        <p:blipFill>
          <a:blip r:embed="rId3"/>
          <a:stretch>
            <a:fillRect/>
          </a:stretch>
        </p:blipFill>
        <p:spPr>
          <a:xfrm>
            <a:off x="4572000" y="269529"/>
            <a:ext cx="3564277" cy="2041216"/>
          </a:xfrm>
          <a:prstGeom prst="rect">
            <a:avLst/>
          </a:prstGeom>
        </p:spPr>
      </p:pic>
      <p:sp>
        <p:nvSpPr>
          <p:cNvPr id="4" name="Text 0"/>
          <p:cNvSpPr/>
          <p:nvPr/>
        </p:nvSpPr>
        <p:spPr>
          <a:xfrm>
            <a:off x="365569" y="228478"/>
            <a:ext cx="3564277"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混合推荐算法</a:t>
            </a:r>
            <a:endParaRPr lang="en-US" sz="1631"/>
          </a:p>
        </p:txBody>
      </p:sp>
      <p:sp>
        <p:nvSpPr>
          <p:cNvPr id="5" name="Text 1"/>
          <p:cNvSpPr/>
          <p:nvPr/>
        </p:nvSpPr>
        <p:spPr>
          <a:xfrm>
            <a:off x="365569" y="571198"/>
            <a:ext cx="3564277" cy="0"/>
          </a:xfrm>
          <a:prstGeom prst="rect">
            <a:avLst/>
          </a:prstGeom>
          <a:noFill/>
          <a:ln/>
        </p:spPr>
        <p:txBody>
          <a:bodyPr wrap="square" lIns="0" tIns="0" rIns="0" bIns="0" rtlCol="0" anchor="t"/>
          <a:lstStyle/>
          <a:p>
            <a:endParaRPr lang="en-US"/>
          </a:p>
        </p:txBody>
      </p:sp>
      <p:sp>
        <p:nvSpPr>
          <p:cNvPr id="6" name="Text 2"/>
          <p:cNvSpPr/>
          <p:nvPr/>
        </p:nvSpPr>
        <p:spPr>
          <a:xfrm>
            <a:off x="686646" y="954958"/>
            <a:ext cx="3564277" cy="251325"/>
          </a:xfrm>
          <a:prstGeom prst="rect">
            <a:avLst/>
          </a:prstGeom>
          <a:noFill/>
          <a:ln/>
        </p:spPr>
        <p:txBody>
          <a:bodyPr wrap="square" lIns="0" tIns="0" rIns="0" bIns="0" rtlCol="0" anchor="t"/>
          <a:lstStyle/>
          <a:p>
            <a:pPr>
              <a:lnSpc>
                <a:spcPts val="1994"/>
              </a:lnSpc>
            </a:pPr>
            <a:r>
              <a:rPr lang="en-US" sz="1200" b="1" kern="0" spc="-35">
                <a:solidFill>
                  <a:srgbClr val="306FC7"/>
                </a:solidFill>
                <a:latin typeface="宋体" panose="02010600030101010101" pitchFamily="2" charset="-122"/>
                <a:ea typeface="宋体" panose="02010600030101010101" pitchFamily="2" charset="-122"/>
                <a:cs typeface="HarmonyOS Sans SC" pitchFamily="34" charset="-120"/>
              </a:rPr>
              <a:t>交叉排序</a:t>
            </a:r>
            <a:endParaRPr lang="en-US" sz="1178"/>
          </a:p>
        </p:txBody>
      </p:sp>
      <mc:AlternateContent xmlns:mc="http://schemas.openxmlformats.org/markup-compatibility/2006" xmlns:a14="http://schemas.microsoft.com/office/drawing/2010/main">
        <mc:Choice Requires="a14">
          <p:sp>
            <p:nvSpPr>
              <p:cNvPr id="7" name="Text 3"/>
              <p:cNvSpPr/>
              <p:nvPr/>
            </p:nvSpPr>
            <p:spPr>
              <a:xfrm>
                <a:off x="686646" y="1187768"/>
                <a:ext cx="3564277" cy="2769168"/>
              </a:xfrm>
              <a:prstGeom prst="rect">
                <a:avLst/>
              </a:prstGeom>
              <a:noFill/>
              <a:ln/>
            </p:spPr>
            <p:txBody>
              <a:bodyPr wrap="square" lIns="0" tIns="0" rIns="0" bIns="0" rtlCol="0" anchor="t"/>
              <a:lstStyle/>
              <a:p>
                <a:pPr>
                  <a:lnSpc>
                    <a:spcPct val="150000"/>
                  </a:lnSpc>
                </a:pPr>
                <a:r>
                  <a:rPr lang="zh-CN" altLang="zh-CN" sz="1000" kern="100">
                    <a:solidFill>
                      <a:schemeClr val="tx1"/>
                    </a:solidFill>
                    <a:effectLst/>
                    <a:latin typeface="宋体" panose="02010600030101010101" pitchFamily="2" charset="-122"/>
                    <a:ea typeface="宋体" panose="02010600030101010101" pitchFamily="2" charset="-122"/>
                  </a:rPr>
                  <a:t>假设</a:t>
                </a:r>
                <a:r>
                  <a:rPr lang="zh-CN" altLang="zh-CN" sz="1000" kern="100" dirty="0">
                    <a:solidFill>
                      <a:schemeClr val="tx1"/>
                    </a:solidFill>
                    <a:effectLst/>
                    <a:latin typeface="宋体" panose="02010600030101010101" pitchFamily="2" charset="-122"/>
                    <a:ea typeface="宋体" panose="02010600030101010101" pitchFamily="2" charset="-122"/>
                  </a:rPr>
                  <a:t>有两个推荐列表</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𝐿</m:t>
                        </m:r>
                      </m:e>
                      <m:sub>
                        <m:r>
                          <a:rPr lang="en-US" altLang="zh-CN" sz="1000" b="0" i="1" kern="100">
                            <a:solidFill>
                              <a:schemeClr val="tx1"/>
                            </a:solidFill>
                            <a:effectLst/>
                            <a:latin typeface="Cambria Math" panose="02040503050406030204" pitchFamily="18" charset="0"/>
                            <a:ea typeface="宋体" panose="02010600030101010101" pitchFamily="2" charset="-122"/>
                          </a:rPr>
                          <m:t>1</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𝐿</m:t>
                        </m:r>
                      </m:e>
                      <m:sub>
                        <m:r>
                          <a:rPr lang="en-US" altLang="zh-CN" sz="1000" b="0" i="1" kern="100">
                            <a:solidFill>
                              <a:schemeClr val="tx1"/>
                            </a:solidFill>
                            <a:effectLst/>
                            <a:latin typeface="Cambria Math" panose="02040503050406030204" pitchFamily="18" charset="0"/>
                            <a:ea typeface="宋体" panose="02010600030101010101" pitchFamily="2" charset="-122"/>
                          </a:rPr>
                          <m:t>2</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，我们可以用以下步骤生成融合推荐列表</a:t>
                </a:r>
                <a14:m>
                  <m:oMath xmlns:m="http://schemas.openxmlformats.org/officeDocument/2006/math">
                    <m:r>
                      <a:rPr lang="en-US" altLang="zh-CN" sz="1000" b="0" i="1" kern="100">
                        <a:solidFill>
                          <a:schemeClr val="tx1"/>
                        </a:solidFill>
                        <a:effectLst/>
                        <a:latin typeface="Cambria Math" panose="02040503050406030204" pitchFamily="18" charset="0"/>
                        <a:ea typeface="宋体" panose="02010600030101010101" pitchFamily="2" charset="-122"/>
                      </a:rPr>
                      <m:t>𝑅</m:t>
                    </m:r>
                  </m:oMath>
                </a14:m>
                <a:r>
                  <a:rPr lang="zh-CN" altLang="zh-CN" sz="1000" kern="100" dirty="0">
                    <a:solidFill>
                      <a:schemeClr val="tx1"/>
                    </a:solidFill>
                    <a:effectLst/>
                    <a:latin typeface="宋体" panose="02010600030101010101" pitchFamily="2" charset="-122"/>
                    <a:ea typeface="宋体" panose="02010600030101010101" pitchFamily="2" charset="-122"/>
                  </a:rPr>
                  <a:t>：</a:t>
                </a:r>
              </a:p>
              <a:p>
                <a:pPr>
                  <a:lnSpc>
                    <a:spcPct val="150000"/>
                  </a:lnSpc>
                </a:pPr>
                <a:r>
                  <a:rPr lang="zh-CN" altLang="zh-CN" sz="1000" kern="100">
                    <a:solidFill>
                      <a:schemeClr val="tx1"/>
                    </a:solidFill>
                    <a:effectLst/>
                    <a:latin typeface="宋体" panose="02010600030101010101" pitchFamily="2" charset="-122"/>
                    <a:ea typeface="宋体" panose="02010600030101010101" pitchFamily="2" charset="-122"/>
                  </a:rPr>
                  <a:t>交叉</a:t>
                </a:r>
                <a:r>
                  <a:rPr lang="zh-CN" altLang="zh-CN" sz="1000" kern="100" dirty="0">
                    <a:solidFill>
                      <a:schemeClr val="tx1"/>
                    </a:solidFill>
                    <a:effectLst/>
                    <a:latin typeface="宋体" panose="02010600030101010101" pitchFamily="2" charset="-122"/>
                    <a:ea typeface="宋体" panose="02010600030101010101" pitchFamily="2" charset="-122"/>
                  </a:rPr>
                  <a:t>合并操作构建一个新的列表</a:t>
                </a:r>
                <a14:m>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oMath>
                </a14:m>
                <a:r>
                  <a:rPr lang="zh-CN" altLang="zh-CN" sz="1000" kern="100" dirty="0">
                    <a:solidFill>
                      <a:schemeClr val="tx1"/>
                    </a:solidFill>
                    <a:effectLst/>
                    <a:latin typeface="宋体" panose="02010600030101010101" pitchFamily="2" charset="-122"/>
                    <a:ea typeface="宋体" panose="02010600030101010101" pitchFamily="2" charset="-122"/>
                  </a:rPr>
                  <a:t>，其</a:t>
                </a:r>
                <a:r>
                  <a:rPr lang="zh-CN" altLang="zh-CN" sz="1000" kern="100" dirty="0">
                    <a:latin typeface="宋体" panose="02010600030101010101" pitchFamily="2" charset="-122"/>
                    <a:ea typeface="宋体" panose="02010600030101010101" pitchFamily="2" charset="-122"/>
                  </a:rPr>
                  <a:t>设两个输入列表为：</a:t>
                </a:r>
                <a14:m>
                  <m:oMath xmlns:m="http://schemas.openxmlformats.org/officeDocument/2006/math">
                    <m:sSub>
                      <m:sSubPr>
                        <m:ctrlPr>
                          <a:rPr lang="zh-CN" altLang="zh-CN" sz="1000" i="1" kern="100">
                            <a:latin typeface="Cambria Math" panose="02040503050406030204" pitchFamily="18" charset="0"/>
                            <a:ea typeface="Cambria Math" panose="02040503050406030204" pitchFamily="18" charset="0"/>
                          </a:rPr>
                        </m:ctrlPr>
                      </m:sSubPr>
                      <m:e>
                        <m:r>
                          <m:rPr>
                            <m:nor/>
                          </m:rPr>
                          <a:rPr lang="en-US" altLang="zh-CN" sz="1000" kern="100">
                            <a:latin typeface="宋体" panose="02010600030101010101" pitchFamily="2" charset="-122"/>
                            <a:ea typeface="宋体" panose="02010600030101010101" pitchFamily="2" charset="-122"/>
                          </a:rPr>
                          <m:t>L</m:t>
                        </m:r>
                      </m:e>
                      <m:sub>
                        <m:r>
                          <a:rPr lang="en-US" altLang="zh-CN" sz="1000" i="1" kern="100">
                            <a:latin typeface="Cambria Math" panose="02040503050406030204" pitchFamily="18" charset="0"/>
                            <a:ea typeface="宋体" panose="02010600030101010101" pitchFamily="2" charset="-122"/>
                          </a:rPr>
                          <m:t>1</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11</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12</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1</m:t>
                        </m:r>
                        <m:r>
                          <a:rPr lang="en-US" altLang="zh-CN" sz="1000" i="1" kern="100">
                            <a:latin typeface="Cambria Math" panose="02040503050406030204" pitchFamily="18" charset="0"/>
                            <a:ea typeface="宋体" panose="02010600030101010101" pitchFamily="2" charset="-122"/>
                          </a:rPr>
                          <m:t>𝑚</m:t>
                        </m:r>
                      </m:sub>
                    </m:sSub>
                    <m:r>
                      <a:rPr lang="en-US" altLang="zh-CN" sz="1000" i="1" kern="100">
                        <a:latin typeface="Cambria Math" panose="02040503050406030204" pitchFamily="18" charset="0"/>
                        <a:ea typeface="宋体" panose="02010600030101010101" pitchFamily="2" charset="-122"/>
                      </a:rPr>
                      <m:t>}</m:t>
                    </m:r>
                  </m:oMath>
                </a14:m>
                <a:r>
                  <a:rPr lang="zh-CN" altLang="zh-CN" sz="1000" kern="100" dirty="0">
                    <a:latin typeface="宋体" panose="02010600030101010101" pitchFamily="2" charset="-122"/>
                    <a:ea typeface="宋体" panose="02010600030101010101" pitchFamily="2" charset="-122"/>
                  </a:rPr>
                  <a:t>和</a:t>
                </a:r>
                <a14:m>
                  <m:oMath xmlns:m="http://schemas.openxmlformats.org/officeDocument/2006/math">
                    <m:sSub>
                      <m:sSubPr>
                        <m:ctrlPr>
                          <a:rPr lang="zh-CN" altLang="zh-CN" sz="1000" i="1" kern="100">
                            <a:latin typeface="Cambria Math" panose="02040503050406030204" pitchFamily="18" charset="0"/>
                            <a:ea typeface="Cambria Math" panose="02040503050406030204" pitchFamily="18" charset="0"/>
                          </a:rPr>
                        </m:ctrlPr>
                      </m:sSubPr>
                      <m:e>
                        <m:r>
                          <m:rPr>
                            <m:nor/>
                          </m:rPr>
                          <a:rPr lang="en-US" altLang="zh-CN" sz="1000" kern="100">
                            <a:latin typeface="宋体" panose="02010600030101010101" pitchFamily="2" charset="-122"/>
                            <a:ea typeface="宋体" panose="02010600030101010101" pitchFamily="2" charset="-122"/>
                          </a:rPr>
                          <m:t>L</m:t>
                        </m:r>
                      </m:e>
                      <m:sub>
                        <m:r>
                          <a:rPr lang="en-US" altLang="zh-CN" sz="1000" i="1" kern="100">
                            <a:latin typeface="Cambria Math" panose="02040503050406030204" pitchFamily="18" charset="0"/>
                            <a:ea typeface="宋体" panose="02010600030101010101" pitchFamily="2" charset="-122"/>
                          </a:rPr>
                          <m:t>2</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21</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22</m:t>
                        </m:r>
                      </m:sub>
                    </m:sSub>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2</m:t>
                        </m:r>
                        <m:r>
                          <a:rPr lang="en-US" altLang="zh-CN" sz="1000" i="1" kern="100">
                            <a:latin typeface="Cambria Math" panose="02040503050406030204" pitchFamily="18" charset="0"/>
                            <a:ea typeface="宋体" panose="02010600030101010101" pitchFamily="2" charset="-122"/>
                          </a:rPr>
                          <m:t>𝑛</m:t>
                        </m:r>
                      </m:sub>
                    </m:sSub>
                    <m:r>
                      <a:rPr lang="en-US" altLang="zh-CN" sz="1000" i="1" kern="100">
                        <a:latin typeface="Cambria Math" panose="02040503050406030204" pitchFamily="18" charset="0"/>
                        <a:ea typeface="宋体" panose="02010600030101010101" pitchFamily="2" charset="-122"/>
                      </a:rPr>
                      <m:t>}</m:t>
                    </m:r>
                  </m:oMath>
                </a14:m>
                <a:r>
                  <a:rPr lang="zh-CN" altLang="zh-CN" sz="1000" kern="100" dirty="0">
                    <a:latin typeface="宋体" panose="02010600030101010101" pitchFamily="2" charset="-122"/>
                    <a:ea typeface="宋体" panose="02010600030101010101" pitchFamily="2" charset="-122"/>
                  </a:rPr>
                  <a:t>其中，</a:t>
                </a:r>
                <a14:m>
                  <m:oMath xmlns:m="http://schemas.openxmlformats.org/officeDocument/2006/math">
                    <m:r>
                      <a:rPr lang="en-US" altLang="zh-CN" sz="1000" i="1" kern="100">
                        <a:latin typeface="Cambria Math" panose="02040503050406030204" pitchFamily="18" charset="0"/>
                        <a:ea typeface="宋体" panose="02010600030101010101" pitchFamily="2" charset="-122"/>
                      </a:rPr>
                      <m:t>𝑚</m:t>
                    </m:r>
                    <m:r>
                      <a:rPr lang="en-US" altLang="zh-CN" sz="1000" i="1" kern="100">
                        <a:latin typeface="Cambria Math" panose="02040503050406030204" pitchFamily="18" charset="0"/>
                        <a:ea typeface="宋体" panose="02010600030101010101" pitchFamily="2" charset="-122"/>
                      </a:rPr>
                      <m:t>=</m:t>
                    </m:r>
                    <m:r>
                      <m:rPr>
                        <m:nor/>
                      </m:rPr>
                      <a:rPr lang="en-US" altLang="zh-CN" sz="1000" kern="100">
                        <a:latin typeface="宋体" panose="02010600030101010101" pitchFamily="2" charset="-122"/>
                        <a:ea typeface="宋体" panose="02010600030101010101" pitchFamily="2" charset="-122"/>
                      </a:rPr>
                      <m:t>size</m:t>
                    </m:r>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m:rPr>
                            <m:nor/>
                          </m:rPr>
                          <a:rPr lang="en-US" altLang="zh-CN" sz="1000" kern="100">
                            <a:latin typeface="宋体" panose="02010600030101010101" pitchFamily="2" charset="-122"/>
                            <a:ea typeface="宋体" panose="02010600030101010101" pitchFamily="2" charset="-122"/>
                          </a:rPr>
                          <m:t>L</m:t>
                        </m:r>
                      </m:e>
                      <m:sub>
                        <m:r>
                          <a:rPr lang="en-US" altLang="zh-CN" sz="1000" i="1" kern="100">
                            <a:latin typeface="Cambria Math" panose="02040503050406030204" pitchFamily="18" charset="0"/>
                            <a:ea typeface="宋体" panose="02010600030101010101" pitchFamily="2" charset="-122"/>
                          </a:rPr>
                          <m:t>1</m:t>
                        </m:r>
                      </m:sub>
                    </m:sSub>
                    <m:r>
                      <a:rPr lang="en-US" altLang="zh-CN" sz="1000" i="1" kern="100">
                        <a:latin typeface="Cambria Math" panose="02040503050406030204" pitchFamily="18" charset="0"/>
                        <a:ea typeface="宋体" panose="02010600030101010101" pitchFamily="2" charset="-122"/>
                      </a:rPr>
                      <m:t>)</m:t>
                    </m:r>
                  </m:oMath>
                </a14:m>
                <a:r>
                  <a:rPr lang="zh-CN" altLang="zh-CN" sz="1000" kern="100" dirty="0">
                    <a:latin typeface="宋体" panose="02010600030101010101" pitchFamily="2" charset="-122"/>
                    <a:ea typeface="宋体" panose="02010600030101010101" pitchFamily="2" charset="-122"/>
                  </a:rPr>
                  <a:t>，</a:t>
                </a:r>
                <a14:m>
                  <m:oMath xmlns:m="http://schemas.openxmlformats.org/officeDocument/2006/math">
                    <m:r>
                      <a:rPr lang="en-US" altLang="zh-CN" sz="1000" i="1" kern="100">
                        <a:latin typeface="Cambria Math" panose="02040503050406030204" pitchFamily="18" charset="0"/>
                        <a:ea typeface="宋体" panose="02010600030101010101" pitchFamily="2" charset="-122"/>
                      </a:rPr>
                      <m:t>𝑛</m:t>
                    </m:r>
                    <m:r>
                      <a:rPr lang="en-US" altLang="zh-CN" sz="1000" i="1" kern="100">
                        <a:latin typeface="Cambria Math" panose="02040503050406030204" pitchFamily="18" charset="0"/>
                        <a:ea typeface="宋体" panose="02010600030101010101" pitchFamily="2" charset="-122"/>
                      </a:rPr>
                      <m:t>=</m:t>
                    </m:r>
                    <m:r>
                      <m:rPr>
                        <m:nor/>
                      </m:rPr>
                      <a:rPr lang="en-US" altLang="zh-CN" sz="1000" kern="100">
                        <a:latin typeface="宋体" panose="02010600030101010101" pitchFamily="2" charset="-122"/>
                        <a:ea typeface="宋体" panose="02010600030101010101" pitchFamily="2" charset="-122"/>
                      </a:rPr>
                      <m:t>size</m:t>
                    </m:r>
                    <m:r>
                      <a:rPr lang="en-US" altLang="zh-CN" sz="1000" i="1" kern="100">
                        <a:latin typeface="Cambria Math" panose="02040503050406030204" pitchFamily="18" charset="0"/>
                        <a:ea typeface="宋体" panose="02010600030101010101" pitchFamily="2" charset="-122"/>
                      </a:rPr>
                      <m:t>(</m:t>
                    </m:r>
                    <m:sSub>
                      <m:sSubPr>
                        <m:ctrlPr>
                          <a:rPr lang="zh-CN" altLang="zh-CN" sz="1000" i="1" kern="100">
                            <a:latin typeface="Cambria Math" panose="02040503050406030204" pitchFamily="18" charset="0"/>
                            <a:ea typeface="Cambria Math" panose="02040503050406030204" pitchFamily="18" charset="0"/>
                          </a:rPr>
                        </m:ctrlPr>
                      </m:sSubPr>
                      <m:e>
                        <m:r>
                          <m:rPr>
                            <m:nor/>
                          </m:rPr>
                          <a:rPr lang="en-US" altLang="zh-CN" sz="1000" kern="100">
                            <a:latin typeface="宋体" panose="02010600030101010101" pitchFamily="2" charset="-122"/>
                            <a:ea typeface="宋体" panose="02010600030101010101" pitchFamily="2" charset="-122"/>
                          </a:rPr>
                          <m:t>L</m:t>
                        </m:r>
                      </m:e>
                      <m:sub>
                        <m:r>
                          <a:rPr lang="en-US" altLang="zh-CN" sz="1000" i="1" kern="100">
                            <a:latin typeface="Cambria Math" panose="02040503050406030204" pitchFamily="18" charset="0"/>
                            <a:ea typeface="宋体" panose="02010600030101010101" pitchFamily="2" charset="-122"/>
                          </a:rPr>
                          <m:t>2</m:t>
                        </m:r>
                      </m:sub>
                    </m:sSub>
                    <m:r>
                      <a:rPr lang="en-US" altLang="zh-CN" sz="1000" i="1" kern="100">
                        <a:latin typeface="Cambria Math" panose="02040503050406030204" pitchFamily="18" charset="0"/>
                        <a:ea typeface="宋体" panose="02010600030101010101" pitchFamily="2" charset="-122"/>
                      </a:rPr>
                      <m:t>)</m:t>
                    </m:r>
                  </m:oMath>
                </a14:m>
                <a:r>
                  <a:rPr lang="zh-CN" altLang="zh-CN" sz="1000" kern="100" dirty="0">
                    <a:latin typeface="宋体" panose="02010600030101010101" pitchFamily="2" charset="-122"/>
                    <a:ea typeface="宋体" panose="02010600030101010101" pitchFamily="2" charset="-122"/>
                  </a:rPr>
                  <a:t>，且</a:t>
                </a:r>
                <a14:m>
                  <m:oMath xmlns:m="http://schemas.openxmlformats.org/officeDocument/2006/math">
                    <m:sSub>
                      <m:sSubPr>
                        <m:ctrlPr>
                          <a:rPr lang="zh-CN" altLang="zh-CN" sz="1000" i="1" kern="100">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rPr>
                          <m:t>𝑠</m:t>
                        </m:r>
                      </m:e>
                      <m:sub>
                        <m:r>
                          <a:rPr lang="en-US" altLang="zh-CN" sz="1000" i="1" kern="100">
                            <a:latin typeface="Cambria Math" panose="02040503050406030204" pitchFamily="18" charset="0"/>
                            <a:ea typeface="宋体" panose="02010600030101010101" pitchFamily="2" charset="-122"/>
                          </a:rPr>
                          <m:t>𝑖𝑗</m:t>
                        </m:r>
                      </m:sub>
                    </m:sSub>
                  </m:oMath>
                </a14:m>
                <a:r>
                  <a:rPr lang="zh-CN" altLang="zh-CN" sz="1000" kern="100" dirty="0">
                    <a:latin typeface="宋体" panose="02010600030101010101" pitchFamily="2" charset="-122"/>
                    <a:ea typeface="宋体" panose="02010600030101010101" pitchFamily="2" charset="-122"/>
                  </a:rPr>
                  <a:t>表示列表</a:t>
                </a:r>
                <a14:m>
                  <m:oMath xmlns:m="http://schemas.openxmlformats.org/officeDocument/2006/math">
                    <m:sSub>
                      <m:sSubPr>
                        <m:ctrlPr>
                          <a:rPr lang="zh-CN" altLang="zh-CN" sz="1000" i="1" kern="100">
                            <a:latin typeface="Cambria Math" panose="02040503050406030204" pitchFamily="18" charset="0"/>
                            <a:ea typeface="Cambria Math" panose="02040503050406030204" pitchFamily="18" charset="0"/>
                          </a:rPr>
                        </m:ctrlPr>
                      </m:sSubPr>
                      <m:e>
                        <m:r>
                          <m:rPr>
                            <m:nor/>
                          </m:rPr>
                          <a:rPr lang="en-US" altLang="zh-CN" sz="1000" kern="100">
                            <a:latin typeface="宋体" panose="02010600030101010101" pitchFamily="2" charset="-122"/>
                            <a:ea typeface="宋体" panose="02010600030101010101" pitchFamily="2" charset="-122"/>
                          </a:rPr>
                          <m:t>L</m:t>
                        </m:r>
                      </m:e>
                      <m:sub>
                        <m:r>
                          <a:rPr lang="en-US" altLang="zh-CN" sz="1000" i="1" kern="100">
                            <a:latin typeface="Cambria Math" panose="02040503050406030204" pitchFamily="18" charset="0"/>
                            <a:ea typeface="宋体" panose="02010600030101010101" pitchFamily="2" charset="-122"/>
                          </a:rPr>
                          <m:t>𝑖</m:t>
                        </m:r>
                      </m:sub>
                    </m:sSub>
                  </m:oMath>
                </a14:m>
                <a:r>
                  <a:rPr lang="zh-CN" altLang="zh-CN" sz="1000" kern="100" dirty="0">
                    <a:latin typeface="宋体" panose="02010600030101010101" pitchFamily="2" charset="-122"/>
                    <a:ea typeface="宋体" panose="02010600030101010101" pitchFamily="2" charset="-122"/>
                  </a:rPr>
                  <a:t>中的第</a:t>
                </a:r>
                <a14:m>
                  <m:oMath xmlns:m="http://schemas.openxmlformats.org/officeDocument/2006/math">
                    <m:r>
                      <a:rPr lang="en-US" altLang="zh-CN" sz="1000" i="1" kern="100">
                        <a:latin typeface="Cambria Math" panose="02040503050406030204" pitchFamily="18" charset="0"/>
                        <a:ea typeface="宋体" panose="02010600030101010101" pitchFamily="2" charset="-122"/>
                      </a:rPr>
                      <m:t>𝑗</m:t>
                    </m:r>
                  </m:oMath>
                </a14:m>
                <a:r>
                  <a:rPr lang="zh-CN" altLang="zh-CN" sz="1000" kern="100" dirty="0">
                    <a:latin typeface="宋体" panose="02010600030101010101" pitchFamily="2" charset="-122"/>
                    <a:ea typeface="宋体" panose="02010600030101010101" pitchFamily="2" charset="-122"/>
                  </a:rPr>
                  <a:t>个元素，</a:t>
                </a:r>
                <a14:m>
                  <m:oMath xmlns:m="http://schemas.openxmlformats.org/officeDocument/2006/math">
                    <m:r>
                      <a:rPr lang="en-US" altLang="zh-CN" sz="1000" i="1" kern="100">
                        <a:latin typeface="Cambria Math" panose="02040503050406030204" pitchFamily="18" charset="0"/>
                        <a:ea typeface="宋体" panose="02010600030101010101" pitchFamily="2" charset="-122"/>
                      </a:rPr>
                      <m:t>𝑖</m:t>
                    </m:r>
                    <m:r>
                      <a:rPr lang="en-US" altLang="zh-CN" sz="1000" i="1" kern="100">
                        <a:latin typeface="Cambria Math" panose="02040503050406030204" pitchFamily="18" charset="0"/>
                        <a:ea typeface="宋体" panose="02010600030101010101" pitchFamily="2" charset="-122"/>
                      </a:rPr>
                      <m:t>∈{1,2}</m:t>
                    </m:r>
                  </m:oMath>
                </a14:m>
                <a:r>
                  <a:rPr lang="zh-CN" altLang="zh-CN" sz="1000" kern="100" dirty="0">
                    <a:latin typeface="宋体" panose="02010600030101010101" pitchFamily="2" charset="-122"/>
                    <a:ea typeface="宋体" panose="02010600030101010101" pitchFamily="2" charset="-122"/>
                  </a:rPr>
                  <a:t>，</a:t>
                </a:r>
                <a14:m>
                  <m:oMath xmlns:m="http://schemas.openxmlformats.org/officeDocument/2006/math">
                    <m:r>
                      <a:rPr lang="en-US" altLang="zh-CN" sz="1000" i="1" kern="100">
                        <a:latin typeface="Cambria Math" panose="02040503050406030204" pitchFamily="18" charset="0"/>
                        <a:ea typeface="宋体" panose="02010600030101010101" pitchFamily="2" charset="-122"/>
                      </a:rPr>
                      <m:t>𝑗</m:t>
                    </m:r>
                    <m:r>
                      <a:rPr lang="en-US" altLang="zh-CN" sz="1000" i="1" kern="100">
                        <a:latin typeface="Cambria Math" panose="02040503050406030204" pitchFamily="18" charset="0"/>
                        <a:ea typeface="宋体" panose="02010600030101010101" pitchFamily="2" charset="-122"/>
                      </a:rPr>
                      <m:t>∈{1,2,…,</m:t>
                    </m:r>
                    <m:r>
                      <a:rPr lang="en-US" altLang="zh-CN" sz="1000" i="1" kern="100">
                        <a:latin typeface="Cambria Math" panose="02040503050406030204" pitchFamily="18" charset="0"/>
                        <a:ea typeface="宋体" panose="02010600030101010101" pitchFamily="2" charset="-122"/>
                      </a:rPr>
                      <m:t>𝑚𝑖𝑛</m:t>
                    </m:r>
                    <m:r>
                      <a:rPr lang="en-US" altLang="zh-CN" sz="1000" i="1" kern="100">
                        <a:latin typeface="Cambria Math" panose="02040503050406030204" pitchFamily="18" charset="0"/>
                        <a:ea typeface="宋体" panose="02010600030101010101" pitchFamily="2" charset="-122"/>
                      </a:rPr>
                      <m:t>(</m:t>
                    </m:r>
                    <m:r>
                      <a:rPr lang="en-US" altLang="zh-CN" sz="1000" i="1" kern="100">
                        <a:latin typeface="Cambria Math" panose="02040503050406030204" pitchFamily="18" charset="0"/>
                        <a:ea typeface="宋体" panose="02010600030101010101" pitchFamily="2" charset="-122"/>
                      </a:rPr>
                      <m:t>𝑚</m:t>
                    </m:r>
                    <m:r>
                      <a:rPr lang="en-US" altLang="zh-CN" sz="1000" i="1" kern="100">
                        <a:latin typeface="Cambria Math" panose="02040503050406030204" pitchFamily="18" charset="0"/>
                        <a:ea typeface="宋体" panose="02010600030101010101" pitchFamily="2" charset="-122"/>
                      </a:rPr>
                      <m:t>,</m:t>
                    </m:r>
                    <m:r>
                      <a:rPr lang="en-US" altLang="zh-CN" sz="1000" i="1" kern="100">
                        <a:latin typeface="Cambria Math" panose="02040503050406030204" pitchFamily="18" charset="0"/>
                        <a:ea typeface="宋体" panose="02010600030101010101" pitchFamily="2" charset="-122"/>
                      </a:rPr>
                      <m:t>𝑛</m:t>
                    </m:r>
                    <m:r>
                      <a:rPr lang="en-US" altLang="zh-CN" sz="1000" i="1" kern="100">
                        <a:latin typeface="Cambria Math" panose="02040503050406030204" pitchFamily="18" charset="0"/>
                        <a:ea typeface="宋体" panose="02010600030101010101" pitchFamily="2" charset="-122"/>
                      </a:rPr>
                      <m:t>)}</m:t>
                    </m:r>
                  </m:oMath>
                </a14:m>
                <a:r>
                  <a:rPr lang="zh-CN" altLang="zh-CN" sz="1000" kern="100" dirty="0">
                    <a:latin typeface="宋体" panose="02010600030101010101" pitchFamily="2" charset="-122"/>
                    <a:ea typeface="宋体" panose="02010600030101010101" pitchFamily="2" charset="-122"/>
                  </a:rPr>
                  <a:t>。</a:t>
                </a:r>
              </a:p>
              <a:p>
                <a:pPr>
                  <a:lnSpc>
                    <a:spcPct val="150000"/>
                  </a:lnSpc>
                </a:pPr>
                <a:r>
                  <a:rPr lang="zh-CN" altLang="zh-CN" sz="1000" kern="100" dirty="0">
                    <a:solidFill>
                      <a:schemeClr val="tx1"/>
                    </a:solidFill>
                    <a:effectLst/>
                    <a:latin typeface="宋体" panose="02010600030101010101" pitchFamily="2" charset="-122"/>
                    <a:ea typeface="宋体" panose="02010600030101010101" pitchFamily="2" charset="-122"/>
                  </a:rPr>
                  <a:t>元素按如下规则排列：</a:t>
                </a:r>
              </a:p>
              <a:p>
                <a:pPr>
                  <a:lnSpc>
                    <a:spcPct val="150000"/>
                  </a:lnSpc>
                </a:pPr>
                <a14:m>
                  <m:oMathPara xmlns:m="http://schemas.openxmlformats.org/officeDocument/2006/math">
                    <m:oMathParaPr>
                      <m:jc m:val="centerGroup"/>
                    </m:oMathParaPr>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11</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21</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12</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22</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m:t>
                          </m:r>
                          <m:func>
                            <m:funcPr>
                              <m:ctrlPr>
                                <a:rPr lang="zh-CN" altLang="zh-CN" sz="1000" i="1" kern="100">
                                  <a:solidFill>
                                    <a:schemeClr val="tx1"/>
                                  </a:solidFill>
                                  <a:effectLst/>
                                  <a:latin typeface="Cambria Math" panose="02040503050406030204" pitchFamily="18" charset="0"/>
                                  <a:ea typeface="Cambria Math" panose="02040503050406030204" pitchFamily="18" charset="0"/>
                                </a:rPr>
                              </m:ctrlPr>
                            </m:funcPr>
                            <m:fName>
                              <m:r>
                                <a:rPr lang="en-US" altLang="zh-CN" sz="1000" b="0" i="1" kern="100">
                                  <a:solidFill>
                                    <a:schemeClr val="tx1"/>
                                  </a:solidFill>
                                  <a:effectLst/>
                                  <a:latin typeface="Cambria Math" panose="02040503050406030204" pitchFamily="18" charset="0"/>
                                  <a:ea typeface="宋体" panose="02010600030101010101" pitchFamily="2" charset="-122"/>
                                </a:rPr>
                                <m:t>𝑚𝑖𝑛</m:t>
                              </m:r>
                            </m:fName>
                            <m:e>
                              <m:d>
                                <m:dPr>
                                  <m:ctrlPr>
                                    <a:rPr lang="zh-CN" altLang="zh-CN" sz="1000" i="1" kern="100">
                                      <a:solidFill>
                                        <a:schemeClr val="tx1"/>
                                      </a:solidFill>
                                      <a:effectLst/>
                                      <a:latin typeface="Cambria Math" panose="02040503050406030204" pitchFamily="18" charset="0"/>
                                      <a:ea typeface="Cambria Math" panose="02040503050406030204" pitchFamily="18" charset="0"/>
                                    </a:rPr>
                                  </m:ctrlPr>
                                </m:dPr>
                                <m:e>
                                  <m:r>
                                    <a:rPr lang="en-US" altLang="zh-CN" sz="1000" b="0" i="1" kern="100">
                                      <a:solidFill>
                                        <a:schemeClr val="tx1"/>
                                      </a:solidFill>
                                      <a:effectLst/>
                                      <a:latin typeface="Cambria Math" panose="02040503050406030204" pitchFamily="18" charset="0"/>
                                      <a:ea typeface="宋体" panose="02010600030101010101" pitchFamily="2" charset="-122"/>
                                    </a:rPr>
                                    <m:t>𝑚</m:t>
                                  </m:r>
                                  <m:r>
                                    <a:rPr lang="en-US" altLang="zh-CN" sz="1000" b="0" i="1" kern="100">
                                      <a:solidFill>
                                        <a:schemeClr val="tx1"/>
                                      </a:solidFill>
                                      <a:effectLst/>
                                      <a:latin typeface="Cambria Math" panose="02040503050406030204" pitchFamily="18" charset="0"/>
                                      <a:ea typeface="宋体" panose="02010600030101010101" pitchFamily="2" charset="-122"/>
                                    </a:rPr>
                                    <m:t>,</m:t>
                                  </m:r>
                                  <m:r>
                                    <a:rPr lang="en-US" altLang="zh-CN" sz="1000" b="0" i="1" kern="100">
                                      <a:solidFill>
                                        <a:schemeClr val="tx1"/>
                                      </a:solidFill>
                                      <a:effectLst/>
                                      <a:latin typeface="Cambria Math" panose="02040503050406030204" pitchFamily="18" charset="0"/>
                                      <a:ea typeface="宋体" panose="02010600030101010101" pitchFamily="2" charset="-122"/>
                                    </a:rPr>
                                    <m:t>𝑛</m:t>
                                  </m:r>
                                </m:e>
                              </m:d>
                            </m:e>
                          </m:func>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m:t>
                          </m:r>
                          <m:func>
                            <m:funcPr>
                              <m:ctrlPr>
                                <a:rPr lang="zh-CN" altLang="zh-CN" sz="1000" i="1" kern="100">
                                  <a:solidFill>
                                    <a:schemeClr val="tx1"/>
                                  </a:solidFill>
                                  <a:effectLst/>
                                  <a:latin typeface="Cambria Math" panose="02040503050406030204" pitchFamily="18" charset="0"/>
                                  <a:ea typeface="Cambria Math" panose="02040503050406030204" pitchFamily="18" charset="0"/>
                                </a:rPr>
                              </m:ctrlPr>
                            </m:funcPr>
                            <m:fName>
                              <m:r>
                                <a:rPr lang="en-US" altLang="zh-CN" sz="1000" b="0" i="1" kern="100">
                                  <a:solidFill>
                                    <a:schemeClr val="tx1"/>
                                  </a:solidFill>
                                  <a:effectLst/>
                                  <a:latin typeface="Cambria Math" panose="02040503050406030204" pitchFamily="18" charset="0"/>
                                  <a:ea typeface="宋体" panose="02010600030101010101" pitchFamily="2" charset="-122"/>
                                </a:rPr>
                                <m:t>𝑚𝑖𝑛</m:t>
                              </m:r>
                            </m:fName>
                            <m:e>
                              <m:d>
                                <m:dPr>
                                  <m:ctrlPr>
                                    <a:rPr lang="zh-CN" altLang="zh-CN" sz="1000" i="1" kern="100">
                                      <a:solidFill>
                                        <a:schemeClr val="tx1"/>
                                      </a:solidFill>
                                      <a:effectLst/>
                                      <a:latin typeface="Cambria Math" panose="02040503050406030204" pitchFamily="18" charset="0"/>
                                      <a:ea typeface="Cambria Math" panose="02040503050406030204" pitchFamily="18" charset="0"/>
                                    </a:rPr>
                                  </m:ctrlPr>
                                </m:dPr>
                                <m:e>
                                  <m:r>
                                    <a:rPr lang="en-US" altLang="zh-CN" sz="1000" b="0" i="1" kern="100">
                                      <a:solidFill>
                                        <a:schemeClr val="tx1"/>
                                      </a:solidFill>
                                      <a:effectLst/>
                                      <a:latin typeface="Cambria Math" panose="02040503050406030204" pitchFamily="18" charset="0"/>
                                      <a:ea typeface="宋体" panose="02010600030101010101" pitchFamily="2" charset="-122"/>
                                    </a:rPr>
                                    <m:t>𝑚</m:t>
                                  </m:r>
                                  <m:r>
                                    <a:rPr lang="en-US" altLang="zh-CN" sz="1000" b="0" i="1" kern="100">
                                      <a:solidFill>
                                        <a:schemeClr val="tx1"/>
                                      </a:solidFill>
                                      <a:effectLst/>
                                      <a:latin typeface="Cambria Math" panose="02040503050406030204" pitchFamily="18" charset="0"/>
                                      <a:ea typeface="宋体" panose="02010600030101010101" pitchFamily="2" charset="-122"/>
                                    </a:rPr>
                                    <m:t>,</m:t>
                                  </m:r>
                                  <m:r>
                                    <a:rPr lang="en-US" altLang="zh-CN" sz="1000" b="0" i="1" kern="100">
                                      <a:solidFill>
                                        <a:schemeClr val="tx1"/>
                                      </a:solidFill>
                                      <a:effectLst/>
                                      <a:latin typeface="Cambria Math" panose="02040503050406030204" pitchFamily="18" charset="0"/>
                                      <a:ea typeface="宋体" panose="02010600030101010101" pitchFamily="2" charset="-122"/>
                                    </a:rPr>
                                    <m:t>𝑛</m:t>
                                  </m:r>
                                </m:e>
                              </m:d>
                            </m:e>
                          </m:func>
                        </m:sub>
                      </m:sSub>
                      <m:r>
                        <a:rPr lang="en-US" altLang="zh-CN" sz="1000" b="0" i="1" kern="100">
                          <a:solidFill>
                            <a:schemeClr val="tx1"/>
                          </a:solidFill>
                          <a:effectLst/>
                          <a:latin typeface="Cambria Math" panose="02040503050406030204" pitchFamily="18" charset="0"/>
                          <a:ea typeface="宋体" panose="02010600030101010101" pitchFamily="2" charset="-122"/>
                        </a:rPr>
                        <m:t>}.            </m:t>
                      </m:r>
                      <m:r>
                        <a:rPr lang="en-US" altLang="zh-CN" sz="1000" b="0" kern="100">
                          <a:solidFill>
                            <a:schemeClr val="tx1"/>
                          </a:solidFill>
                          <a:effectLst/>
                          <a:latin typeface="Cambria Math" panose="02040503050406030204" pitchFamily="18" charset="0"/>
                          <a:ea typeface="宋体" panose="02010600030101010101" pitchFamily="2" charset="-122"/>
                        </a:rPr>
                        <m:t>(</m:t>
                      </m:r>
                      <m:r>
                        <a:rPr lang="zh-CN" altLang="zh-CN" sz="1000" b="0" kern="100">
                          <a:solidFill>
                            <a:schemeClr val="tx1"/>
                          </a:solidFill>
                          <a:effectLst/>
                          <a:latin typeface="Cambria Math" panose="02040503050406030204" pitchFamily="18" charset="0"/>
                          <a:ea typeface="宋体" panose="02010600030101010101" pitchFamily="2" charset="-122"/>
                        </a:rPr>
                        <m:t>公式</m:t>
                      </m:r>
                      <m:r>
                        <a:rPr lang="en-US" altLang="zh-CN" sz="1000" b="0" i="1" kern="100">
                          <a:solidFill>
                            <a:schemeClr val="tx1"/>
                          </a:solidFill>
                          <a:effectLst/>
                          <a:latin typeface="Cambria Math" panose="02040503050406030204" pitchFamily="18" charset="0"/>
                          <a:ea typeface="宋体" panose="02010600030101010101" pitchFamily="2" charset="-122"/>
                        </a:rPr>
                        <m:t>8</m:t>
                      </m:r>
                      <m:r>
                        <a:rPr lang="en-US" altLang="zh-CN" sz="1000" b="0" kern="100">
                          <a:solidFill>
                            <a:schemeClr val="tx1"/>
                          </a:solidFill>
                          <a:effectLst/>
                          <a:latin typeface="Cambria Math" panose="02040503050406030204" pitchFamily="18" charset="0"/>
                          <a:ea typeface="宋体" panose="02010600030101010101" pitchFamily="2" charset="-122"/>
                        </a:rPr>
                        <m:t>)</m:t>
                      </m:r>
                    </m:oMath>
                  </m:oMathPara>
                </a14:m>
                <a:endParaRPr lang="zh-CN" altLang="zh-CN" sz="1000" kern="100" dirty="0">
                  <a:solidFill>
                    <a:schemeClr val="tx1"/>
                  </a:solidFill>
                  <a:effectLst/>
                  <a:latin typeface="宋体" panose="02010600030101010101" pitchFamily="2" charset="-122"/>
                  <a:ea typeface="宋体" panose="02010600030101010101" pitchFamily="2" charset="-122"/>
                </a:endParaRPr>
              </a:p>
              <a:p>
                <a:pPr>
                  <a:lnSpc>
                    <a:spcPct val="150000"/>
                  </a:lnSpc>
                </a:pPr>
                <a:r>
                  <a:rPr lang="zh-CN" altLang="zh-CN" sz="1000" kern="100" dirty="0">
                    <a:solidFill>
                      <a:schemeClr val="tx1"/>
                    </a:solidFill>
                    <a:effectLst/>
                    <a:latin typeface="宋体" panose="02010600030101010101" pitchFamily="2" charset="-122"/>
                    <a:ea typeface="宋体" panose="02010600030101010101" pitchFamily="2" charset="-122"/>
                  </a:rPr>
                  <a:t>若</a:t>
                </a:r>
                <a14:m>
                  <m:oMath xmlns:m="http://schemas.openxmlformats.org/officeDocument/2006/math">
                    <m:r>
                      <a:rPr lang="en-US" altLang="zh-CN" sz="1000" b="0" i="1" kern="100">
                        <a:solidFill>
                          <a:schemeClr val="tx1"/>
                        </a:solidFill>
                        <a:effectLst/>
                        <a:latin typeface="Cambria Math" panose="02040503050406030204" pitchFamily="18" charset="0"/>
                        <a:ea typeface="宋体" panose="02010600030101010101" pitchFamily="2" charset="-122"/>
                      </a:rPr>
                      <m:t>𝑚</m:t>
                    </m:r>
                    <m:r>
                      <a:rPr lang="en-US" altLang="zh-CN" sz="1000" b="0" i="1" kern="100">
                        <a:solidFill>
                          <a:schemeClr val="tx1"/>
                        </a:solidFill>
                        <a:effectLst/>
                        <a:latin typeface="Cambria Math" panose="02040503050406030204" pitchFamily="18" charset="0"/>
                        <a:ea typeface="宋体" panose="02010600030101010101" pitchFamily="2" charset="-122"/>
                      </a:rPr>
                      <m:t>&gt;</m:t>
                    </m:r>
                    <m:r>
                      <a:rPr lang="en-US" altLang="zh-CN" sz="1000" b="0" i="1" kern="100">
                        <a:solidFill>
                          <a:schemeClr val="tx1"/>
                        </a:solidFill>
                        <a:effectLst/>
                        <a:latin typeface="Cambria Math" panose="02040503050406030204" pitchFamily="18" charset="0"/>
                        <a:ea typeface="宋体" panose="02010600030101010101" pitchFamily="2" charset="-122"/>
                      </a:rPr>
                      <m:t>𝑛</m:t>
                    </m:r>
                  </m:oMath>
                </a14:m>
                <a:r>
                  <a:rPr lang="zh-CN" altLang="zh-CN" sz="1000" kern="100" dirty="0">
                    <a:solidFill>
                      <a:schemeClr val="tx1"/>
                    </a:solidFill>
                    <a:effectLst/>
                    <a:latin typeface="宋体" panose="02010600030101010101" pitchFamily="2" charset="-122"/>
                    <a:ea typeface="宋体" panose="02010600030101010101" pitchFamily="2" charset="-122"/>
                  </a:rPr>
                  <a:t>，则在</a:t>
                </a:r>
                <a14:m>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oMath>
                </a14:m>
                <a:r>
                  <a:rPr lang="zh-CN" altLang="zh-CN" sz="1000" kern="100" dirty="0">
                    <a:solidFill>
                      <a:schemeClr val="tx1"/>
                    </a:solidFill>
                    <a:effectLst/>
                    <a:latin typeface="宋体" panose="02010600030101010101" pitchFamily="2" charset="-122"/>
                    <a:ea typeface="宋体" panose="02010600030101010101" pitchFamily="2" charset="-122"/>
                  </a:rPr>
                  <a:t>中补充</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m:rPr>
                            <m:nor/>
                          </m:rPr>
                          <a:rPr lang="en-US" altLang="zh-CN" sz="1000" kern="100">
                            <a:solidFill>
                              <a:schemeClr val="tx1"/>
                            </a:solidFill>
                            <a:effectLst/>
                            <a:latin typeface="宋体" panose="02010600030101010101" pitchFamily="2" charset="-122"/>
                            <a:ea typeface="宋体" panose="02010600030101010101" pitchFamily="2" charset="-122"/>
                          </a:rPr>
                          <m:t>L</m:t>
                        </m:r>
                      </m:e>
                      <m:sub>
                        <m:r>
                          <a:rPr lang="en-US" altLang="zh-CN" sz="1000" b="0" i="1" kern="100">
                            <a:solidFill>
                              <a:schemeClr val="tx1"/>
                            </a:solidFill>
                            <a:effectLst/>
                            <a:latin typeface="Cambria Math" panose="02040503050406030204" pitchFamily="18" charset="0"/>
                            <a:ea typeface="宋体" panose="02010600030101010101" pitchFamily="2" charset="-122"/>
                          </a:rPr>
                          <m:t>1</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剩余的元素：</a:t>
                </a:r>
              </a:p>
              <a:p>
                <a:pPr>
                  <a:lnSpc>
                    <a:spcPct val="150000"/>
                  </a:lnSpc>
                </a:pPr>
                <a14:m>
                  <m:oMathPara xmlns:m="http://schemas.openxmlformats.org/officeDocument/2006/math">
                    <m:oMathParaPr>
                      <m:jc m:val="centerGroup"/>
                    </m:oMathParaPr>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r>
                        <a:rPr lang="en-US" altLang="zh-CN" sz="1000" b="0" i="1" kern="100">
                          <a:solidFill>
                            <a:schemeClr val="tx1"/>
                          </a:solidFill>
                          <a:effectLst/>
                          <a:latin typeface="Cambria Math" panose="02040503050406030204" pitchFamily="18" charset="0"/>
                          <a:ea typeface="宋体" panose="02010600030101010101" pitchFamily="2" charset="-122"/>
                        </a:rPr>
                        <m:t>={</m:t>
                      </m:r>
                      <m:r>
                        <m:rPr>
                          <m:nor/>
                        </m:rPr>
                        <a:rPr lang="en-US" altLang="zh-CN" sz="1000" kern="100">
                          <a:solidFill>
                            <a:schemeClr val="tx1"/>
                          </a:solidFill>
                          <a:effectLst/>
                          <a:latin typeface="宋体" panose="02010600030101010101" pitchFamily="2" charset="-122"/>
                          <a:ea typeface="宋体" panose="02010600030101010101" pitchFamily="2" charset="-122"/>
                        </a:rPr>
                        <m:t>C</m:t>
                      </m:r>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m:t>
                          </m:r>
                          <m:r>
                            <a:rPr lang="en-US" altLang="zh-CN" sz="1000" b="0" i="1" kern="100">
                              <a:solidFill>
                                <a:schemeClr val="tx1"/>
                              </a:solidFill>
                              <a:effectLst/>
                              <a:latin typeface="Cambria Math" panose="02040503050406030204" pitchFamily="18" charset="0"/>
                              <a:ea typeface="宋体" panose="02010600030101010101" pitchFamily="2" charset="-122"/>
                            </a:rPr>
                            <m:t>𝑛</m:t>
                          </m:r>
                          <m:r>
                            <a:rPr lang="en-US" altLang="zh-CN" sz="1000" b="0" i="1" kern="100">
                              <a:solidFill>
                                <a:schemeClr val="tx1"/>
                              </a:solidFill>
                              <a:effectLst/>
                              <a:latin typeface="Cambria Math" panose="02040503050406030204" pitchFamily="18" charset="0"/>
                              <a:ea typeface="宋体" panose="02010600030101010101" pitchFamily="2" charset="-122"/>
                            </a:rPr>
                            <m:t>+1)</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m:t>
                          </m:r>
                          <m:r>
                            <a:rPr lang="en-US" altLang="zh-CN" sz="1000" b="0" i="1" kern="100">
                              <a:solidFill>
                                <a:schemeClr val="tx1"/>
                              </a:solidFill>
                              <a:effectLst/>
                              <a:latin typeface="Cambria Math" panose="02040503050406030204" pitchFamily="18" charset="0"/>
                              <a:ea typeface="宋体" panose="02010600030101010101" pitchFamily="2" charset="-122"/>
                            </a:rPr>
                            <m:t>𝑛</m:t>
                          </m:r>
                          <m:r>
                            <a:rPr lang="en-US" altLang="zh-CN" sz="1000" b="0" i="1" kern="100">
                              <a:solidFill>
                                <a:schemeClr val="tx1"/>
                              </a:solidFill>
                              <a:effectLst/>
                              <a:latin typeface="Cambria Math" panose="02040503050406030204" pitchFamily="18" charset="0"/>
                              <a:ea typeface="宋体" panose="02010600030101010101" pitchFamily="2" charset="-122"/>
                            </a:rPr>
                            <m:t>+2)</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1</m:t>
                          </m:r>
                          <m:r>
                            <a:rPr lang="en-US" altLang="zh-CN" sz="1000" b="0" i="1" kern="100">
                              <a:solidFill>
                                <a:schemeClr val="tx1"/>
                              </a:solidFill>
                              <a:effectLst/>
                              <a:latin typeface="Cambria Math" panose="02040503050406030204" pitchFamily="18" charset="0"/>
                              <a:ea typeface="宋体" panose="02010600030101010101" pitchFamily="2" charset="-122"/>
                            </a:rPr>
                            <m:t>𝑚</m:t>
                          </m:r>
                        </m:sub>
                      </m:sSub>
                      <m:r>
                        <a:rPr lang="en-US" altLang="zh-CN" sz="1000" b="0" i="1" kern="100">
                          <a:solidFill>
                            <a:schemeClr val="tx1"/>
                          </a:solidFill>
                          <a:effectLst/>
                          <a:latin typeface="Cambria Math" panose="02040503050406030204" pitchFamily="18" charset="0"/>
                          <a:ea typeface="宋体" panose="02010600030101010101" pitchFamily="2" charset="-122"/>
                        </a:rPr>
                        <m:t>}.             </m:t>
                      </m:r>
                      <m:r>
                        <a:rPr lang="en-US" altLang="zh-CN" sz="1000" b="0" kern="100">
                          <a:solidFill>
                            <a:schemeClr val="tx1"/>
                          </a:solidFill>
                          <a:effectLst/>
                          <a:latin typeface="Cambria Math" panose="02040503050406030204" pitchFamily="18" charset="0"/>
                          <a:ea typeface="宋体" panose="02010600030101010101" pitchFamily="2" charset="-122"/>
                        </a:rPr>
                        <m:t>(</m:t>
                      </m:r>
                      <m:r>
                        <a:rPr lang="zh-CN" altLang="zh-CN" sz="1000" b="0" kern="100">
                          <a:solidFill>
                            <a:schemeClr val="tx1"/>
                          </a:solidFill>
                          <a:effectLst/>
                          <a:latin typeface="Cambria Math" panose="02040503050406030204" pitchFamily="18" charset="0"/>
                          <a:ea typeface="宋体" panose="02010600030101010101" pitchFamily="2" charset="-122"/>
                        </a:rPr>
                        <m:t>公式</m:t>
                      </m:r>
                      <m:r>
                        <a:rPr lang="en-US" altLang="zh-CN" sz="1000" b="0" i="1" kern="100">
                          <a:solidFill>
                            <a:schemeClr val="tx1"/>
                          </a:solidFill>
                          <a:effectLst/>
                          <a:latin typeface="Cambria Math" panose="02040503050406030204" pitchFamily="18" charset="0"/>
                          <a:ea typeface="宋体" panose="02010600030101010101" pitchFamily="2" charset="-122"/>
                        </a:rPr>
                        <m:t>9</m:t>
                      </m:r>
                      <m:r>
                        <a:rPr lang="en-US" altLang="zh-CN" sz="1000" b="0" kern="100">
                          <a:solidFill>
                            <a:schemeClr val="tx1"/>
                          </a:solidFill>
                          <a:effectLst/>
                          <a:latin typeface="Cambria Math" panose="02040503050406030204" pitchFamily="18" charset="0"/>
                          <a:ea typeface="宋体" panose="02010600030101010101" pitchFamily="2" charset="-122"/>
                        </a:rPr>
                        <m:t>)</m:t>
                      </m:r>
                    </m:oMath>
                  </m:oMathPara>
                </a14:m>
                <a:endParaRPr lang="zh-CN" altLang="zh-CN" sz="1000" kern="100" dirty="0">
                  <a:solidFill>
                    <a:schemeClr val="tx1"/>
                  </a:solidFill>
                  <a:effectLst/>
                  <a:latin typeface="宋体" panose="02010600030101010101" pitchFamily="2" charset="-122"/>
                  <a:ea typeface="宋体" panose="02010600030101010101" pitchFamily="2" charset="-122"/>
                </a:endParaRPr>
              </a:p>
              <a:p>
                <a:pPr>
                  <a:lnSpc>
                    <a:spcPct val="150000"/>
                  </a:lnSpc>
                </a:pPr>
                <a:r>
                  <a:rPr lang="zh-CN" altLang="zh-CN" sz="1000" kern="100" dirty="0">
                    <a:solidFill>
                      <a:schemeClr val="tx1"/>
                    </a:solidFill>
                    <a:effectLst/>
                    <a:latin typeface="宋体" panose="02010600030101010101" pitchFamily="2" charset="-122"/>
                    <a:ea typeface="宋体" panose="02010600030101010101" pitchFamily="2" charset="-122"/>
                  </a:rPr>
                  <a:t>若</a:t>
                </a:r>
                <a14:m>
                  <m:oMath xmlns:m="http://schemas.openxmlformats.org/officeDocument/2006/math">
                    <m:r>
                      <a:rPr lang="en-US" altLang="zh-CN" sz="1000" b="0" i="1" kern="100">
                        <a:solidFill>
                          <a:schemeClr val="tx1"/>
                        </a:solidFill>
                        <a:effectLst/>
                        <a:latin typeface="Cambria Math" panose="02040503050406030204" pitchFamily="18" charset="0"/>
                        <a:ea typeface="宋体" panose="02010600030101010101" pitchFamily="2" charset="-122"/>
                      </a:rPr>
                      <m:t>𝑛</m:t>
                    </m:r>
                    <m:r>
                      <a:rPr lang="en-US" altLang="zh-CN" sz="1000" b="0" i="1" kern="100">
                        <a:solidFill>
                          <a:schemeClr val="tx1"/>
                        </a:solidFill>
                        <a:effectLst/>
                        <a:latin typeface="Cambria Math" panose="02040503050406030204" pitchFamily="18" charset="0"/>
                        <a:ea typeface="宋体" panose="02010600030101010101" pitchFamily="2" charset="-122"/>
                      </a:rPr>
                      <m:t>&gt;</m:t>
                    </m:r>
                    <m:r>
                      <a:rPr lang="en-US" altLang="zh-CN" sz="1000" b="0" i="1" kern="100">
                        <a:solidFill>
                          <a:schemeClr val="tx1"/>
                        </a:solidFill>
                        <a:effectLst/>
                        <a:latin typeface="Cambria Math" panose="02040503050406030204" pitchFamily="18" charset="0"/>
                        <a:ea typeface="宋体" panose="02010600030101010101" pitchFamily="2" charset="-122"/>
                      </a:rPr>
                      <m:t>𝑚</m:t>
                    </m:r>
                  </m:oMath>
                </a14:m>
                <a:r>
                  <a:rPr lang="zh-CN" altLang="zh-CN" sz="1000" kern="100" dirty="0">
                    <a:solidFill>
                      <a:schemeClr val="tx1"/>
                    </a:solidFill>
                    <a:effectLst/>
                    <a:latin typeface="宋体" panose="02010600030101010101" pitchFamily="2" charset="-122"/>
                    <a:ea typeface="宋体" panose="02010600030101010101" pitchFamily="2" charset="-122"/>
                  </a:rPr>
                  <a:t>，则在</a:t>
                </a:r>
                <a14:m>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oMath>
                </a14:m>
                <a:r>
                  <a:rPr lang="zh-CN" altLang="zh-CN" sz="1000" kern="100" dirty="0">
                    <a:solidFill>
                      <a:schemeClr val="tx1"/>
                    </a:solidFill>
                    <a:effectLst/>
                    <a:latin typeface="宋体" panose="02010600030101010101" pitchFamily="2" charset="-122"/>
                    <a:ea typeface="宋体" panose="02010600030101010101" pitchFamily="2" charset="-122"/>
                  </a:rPr>
                  <a:t>中补充</a:t>
                </a:r>
                <a14:m>
                  <m:oMath xmlns:m="http://schemas.openxmlformats.org/officeDocument/2006/math">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m:rPr>
                            <m:nor/>
                          </m:rPr>
                          <a:rPr lang="en-US" altLang="zh-CN" sz="1000" kern="100">
                            <a:solidFill>
                              <a:schemeClr val="tx1"/>
                            </a:solidFill>
                            <a:effectLst/>
                            <a:latin typeface="宋体" panose="02010600030101010101" pitchFamily="2" charset="-122"/>
                            <a:ea typeface="宋体" panose="02010600030101010101" pitchFamily="2" charset="-122"/>
                          </a:rPr>
                          <m:t>L</m:t>
                        </m:r>
                      </m:e>
                      <m:sub>
                        <m:r>
                          <a:rPr lang="en-US" altLang="zh-CN" sz="1000" b="0" i="1" kern="100">
                            <a:solidFill>
                              <a:schemeClr val="tx1"/>
                            </a:solidFill>
                            <a:effectLst/>
                            <a:latin typeface="Cambria Math" panose="02040503050406030204" pitchFamily="18" charset="0"/>
                            <a:ea typeface="宋体" panose="02010600030101010101" pitchFamily="2" charset="-122"/>
                          </a:rPr>
                          <m:t>2</m:t>
                        </m:r>
                      </m:sub>
                    </m:sSub>
                  </m:oMath>
                </a14:m>
                <a:r>
                  <a:rPr lang="zh-CN" altLang="zh-CN" sz="1000" kern="100" dirty="0">
                    <a:solidFill>
                      <a:schemeClr val="tx1"/>
                    </a:solidFill>
                    <a:effectLst/>
                    <a:latin typeface="宋体" panose="02010600030101010101" pitchFamily="2" charset="-122"/>
                    <a:ea typeface="宋体" panose="02010600030101010101" pitchFamily="2" charset="-122"/>
                  </a:rPr>
                  <a:t>剩余的元素：</a:t>
                </a:r>
              </a:p>
              <a:p>
                <a:pPr>
                  <a:lnSpc>
                    <a:spcPct val="150000"/>
                  </a:lnSpc>
                </a:pPr>
                <a14:m>
                  <m:oMathPara xmlns:m="http://schemas.openxmlformats.org/officeDocument/2006/math">
                    <m:oMathParaPr>
                      <m:jc m:val="centerGroup"/>
                    </m:oMathParaPr>
                    <m:oMath xmlns:m="http://schemas.openxmlformats.org/officeDocument/2006/math">
                      <m:r>
                        <m:rPr>
                          <m:nor/>
                        </m:rPr>
                        <a:rPr lang="en-US" altLang="zh-CN" sz="1000" kern="100">
                          <a:solidFill>
                            <a:schemeClr val="tx1"/>
                          </a:solidFill>
                          <a:effectLst/>
                          <a:latin typeface="宋体" panose="02010600030101010101" pitchFamily="2" charset="-122"/>
                          <a:ea typeface="宋体" panose="02010600030101010101" pitchFamily="2" charset="-122"/>
                        </a:rPr>
                        <m:t>C</m:t>
                      </m:r>
                      <m:r>
                        <a:rPr lang="en-US" altLang="zh-CN" sz="1000" b="0" i="1" kern="100">
                          <a:solidFill>
                            <a:schemeClr val="tx1"/>
                          </a:solidFill>
                          <a:effectLst/>
                          <a:latin typeface="Cambria Math" panose="02040503050406030204" pitchFamily="18" charset="0"/>
                          <a:ea typeface="宋体" panose="02010600030101010101" pitchFamily="2" charset="-122"/>
                        </a:rPr>
                        <m:t>={</m:t>
                      </m:r>
                      <m:r>
                        <m:rPr>
                          <m:nor/>
                        </m:rPr>
                        <a:rPr lang="en-US" altLang="zh-CN" sz="1000" kern="100">
                          <a:solidFill>
                            <a:schemeClr val="tx1"/>
                          </a:solidFill>
                          <a:effectLst/>
                          <a:latin typeface="宋体" panose="02010600030101010101" pitchFamily="2" charset="-122"/>
                          <a:ea typeface="宋体" panose="02010600030101010101" pitchFamily="2" charset="-122"/>
                        </a:rPr>
                        <m:t>C</m:t>
                      </m:r>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m:t>
                          </m:r>
                          <m:r>
                            <a:rPr lang="en-US" altLang="zh-CN" sz="1000" b="0" i="1" kern="100">
                              <a:solidFill>
                                <a:schemeClr val="tx1"/>
                              </a:solidFill>
                              <a:effectLst/>
                              <a:latin typeface="Cambria Math" panose="02040503050406030204" pitchFamily="18" charset="0"/>
                              <a:ea typeface="宋体" panose="02010600030101010101" pitchFamily="2" charset="-122"/>
                            </a:rPr>
                            <m:t>𝑚</m:t>
                          </m:r>
                          <m:r>
                            <a:rPr lang="en-US" altLang="zh-CN" sz="1000" b="0" i="1" kern="100">
                              <a:solidFill>
                                <a:schemeClr val="tx1"/>
                              </a:solidFill>
                              <a:effectLst/>
                              <a:latin typeface="Cambria Math" panose="02040503050406030204" pitchFamily="18" charset="0"/>
                              <a:ea typeface="宋体" panose="02010600030101010101" pitchFamily="2" charset="-122"/>
                            </a:rPr>
                            <m:t>+1)</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m:t>
                          </m:r>
                          <m:r>
                            <a:rPr lang="en-US" altLang="zh-CN" sz="1000" b="0" i="1" kern="100">
                              <a:solidFill>
                                <a:schemeClr val="tx1"/>
                              </a:solidFill>
                              <a:effectLst/>
                              <a:latin typeface="Cambria Math" panose="02040503050406030204" pitchFamily="18" charset="0"/>
                              <a:ea typeface="宋体" panose="02010600030101010101" pitchFamily="2" charset="-122"/>
                            </a:rPr>
                            <m:t>𝑚</m:t>
                          </m:r>
                          <m:r>
                            <a:rPr lang="en-US" altLang="zh-CN" sz="1000" b="0" i="1" kern="100">
                              <a:solidFill>
                                <a:schemeClr val="tx1"/>
                              </a:solidFill>
                              <a:effectLst/>
                              <a:latin typeface="Cambria Math" panose="02040503050406030204" pitchFamily="18" charset="0"/>
                              <a:ea typeface="宋体" panose="02010600030101010101" pitchFamily="2" charset="-122"/>
                            </a:rPr>
                            <m:t>+2)</m:t>
                          </m:r>
                        </m:sub>
                      </m:sSub>
                      <m:r>
                        <a:rPr lang="en-US" altLang="zh-CN" sz="1000" b="0" i="1" kern="100">
                          <a:solidFill>
                            <a:schemeClr val="tx1"/>
                          </a:solidFill>
                          <a:effectLst/>
                          <a:latin typeface="Cambria Math" panose="02040503050406030204" pitchFamily="18" charset="0"/>
                          <a:ea typeface="宋体" panose="02010600030101010101" pitchFamily="2" charset="-122"/>
                        </a:rPr>
                        <m:t>,…,</m:t>
                      </m:r>
                      <m:sSub>
                        <m:sSubPr>
                          <m:ctrlPr>
                            <a:rPr lang="zh-CN" altLang="zh-CN" sz="1000" i="1" kern="100">
                              <a:solidFill>
                                <a:schemeClr val="tx1"/>
                              </a:solidFill>
                              <a:effectLst/>
                              <a:latin typeface="Cambria Math" panose="02040503050406030204" pitchFamily="18" charset="0"/>
                              <a:ea typeface="Cambria Math" panose="02040503050406030204" pitchFamily="18" charset="0"/>
                            </a:rPr>
                          </m:ctrlPr>
                        </m:sSubPr>
                        <m:e>
                          <m:r>
                            <a:rPr lang="en-US" altLang="zh-CN" sz="1000" b="0" i="1" kern="100">
                              <a:solidFill>
                                <a:schemeClr val="tx1"/>
                              </a:solidFill>
                              <a:effectLst/>
                              <a:latin typeface="Cambria Math" panose="02040503050406030204" pitchFamily="18" charset="0"/>
                              <a:ea typeface="宋体" panose="02010600030101010101" pitchFamily="2" charset="-122"/>
                            </a:rPr>
                            <m:t>𝑠</m:t>
                          </m:r>
                        </m:e>
                        <m:sub>
                          <m:r>
                            <a:rPr lang="en-US" altLang="zh-CN" sz="1000" b="0" i="1" kern="100">
                              <a:solidFill>
                                <a:schemeClr val="tx1"/>
                              </a:solidFill>
                              <a:effectLst/>
                              <a:latin typeface="Cambria Math" panose="02040503050406030204" pitchFamily="18" charset="0"/>
                              <a:ea typeface="宋体" panose="02010600030101010101" pitchFamily="2" charset="-122"/>
                            </a:rPr>
                            <m:t>2</m:t>
                          </m:r>
                          <m:r>
                            <a:rPr lang="en-US" altLang="zh-CN" sz="1000" b="0" i="1" kern="100">
                              <a:solidFill>
                                <a:schemeClr val="tx1"/>
                              </a:solidFill>
                              <a:effectLst/>
                              <a:latin typeface="Cambria Math" panose="02040503050406030204" pitchFamily="18" charset="0"/>
                              <a:ea typeface="宋体" panose="02010600030101010101" pitchFamily="2" charset="-122"/>
                            </a:rPr>
                            <m:t>𝑛</m:t>
                          </m:r>
                        </m:sub>
                      </m:sSub>
                      <m:r>
                        <a:rPr lang="en-US" altLang="zh-CN" sz="1000" b="0" i="1" kern="100">
                          <a:solidFill>
                            <a:schemeClr val="tx1"/>
                          </a:solidFill>
                          <a:effectLst/>
                          <a:latin typeface="Cambria Math" panose="02040503050406030204" pitchFamily="18" charset="0"/>
                          <a:ea typeface="宋体" panose="02010600030101010101" pitchFamily="2" charset="-122"/>
                        </a:rPr>
                        <m:t>}.             </m:t>
                      </m:r>
                      <m:r>
                        <a:rPr lang="en-US" altLang="zh-CN" sz="1000" b="0" kern="100">
                          <a:solidFill>
                            <a:schemeClr val="tx1"/>
                          </a:solidFill>
                          <a:effectLst/>
                          <a:latin typeface="Cambria Math" panose="02040503050406030204" pitchFamily="18" charset="0"/>
                          <a:ea typeface="宋体" panose="02010600030101010101" pitchFamily="2" charset="-122"/>
                        </a:rPr>
                        <m:t>(</m:t>
                      </m:r>
                      <m:r>
                        <a:rPr lang="zh-CN" altLang="zh-CN" sz="1000" b="0" kern="100">
                          <a:solidFill>
                            <a:schemeClr val="tx1"/>
                          </a:solidFill>
                          <a:effectLst/>
                          <a:latin typeface="Cambria Math" panose="02040503050406030204" pitchFamily="18" charset="0"/>
                          <a:ea typeface="宋体" panose="02010600030101010101" pitchFamily="2" charset="-122"/>
                        </a:rPr>
                        <m:t>公式</m:t>
                      </m:r>
                      <m:r>
                        <a:rPr lang="en-US" altLang="zh-CN" sz="1000" b="0" i="1" kern="100">
                          <a:solidFill>
                            <a:schemeClr val="tx1"/>
                          </a:solidFill>
                          <a:effectLst/>
                          <a:latin typeface="Cambria Math" panose="02040503050406030204" pitchFamily="18" charset="0"/>
                          <a:ea typeface="宋体" panose="02010600030101010101" pitchFamily="2" charset="-122"/>
                        </a:rPr>
                        <m:t>10</m:t>
                      </m:r>
                      <m:r>
                        <a:rPr lang="en-US" altLang="zh-CN" sz="1000" b="0" kern="100">
                          <a:solidFill>
                            <a:schemeClr val="tx1"/>
                          </a:solidFill>
                          <a:effectLst/>
                          <a:latin typeface="Cambria Math" panose="02040503050406030204" pitchFamily="18" charset="0"/>
                          <a:ea typeface="宋体" panose="02010600030101010101" pitchFamily="2" charset="-122"/>
                        </a:rPr>
                        <m:t>)</m:t>
                      </m:r>
                    </m:oMath>
                  </m:oMathPara>
                </a14:m>
                <a:endParaRPr lang="zh-CN" altLang="zh-CN" sz="1000" kern="100" dirty="0">
                  <a:solidFill>
                    <a:schemeClr val="tx1"/>
                  </a:solidFill>
                  <a:effectLst/>
                  <a:latin typeface="宋体" panose="02010600030101010101" pitchFamily="2" charset="-122"/>
                  <a:ea typeface="宋体" panose="02010600030101010101" pitchFamily="2" charset="-122"/>
                </a:endParaRPr>
              </a:p>
              <a:p>
                <a:pPr>
                  <a:lnSpc>
                    <a:spcPts val="1631"/>
                  </a:lnSpc>
                  <a:spcAft>
                    <a:spcPts val="399"/>
                  </a:spcAft>
                </a:pPr>
                <a:endParaRPr lang="en-US" sz="1000" kern="0" spc="-30">
                  <a:solidFill>
                    <a:schemeClr val="tx1"/>
                  </a:solidFill>
                  <a:latin typeface="宋体" panose="02010600030101010101" pitchFamily="2" charset="-122"/>
                  <a:ea typeface="宋体" panose="02010600030101010101" pitchFamily="2" charset="-122"/>
                </a:endParaRPr>
              </a:p>
              <a:p>
                <a:pPr>
                  <a:lnSpc>
                    <a:spcPts val="1631"/>
                  </a:lnSpc>
                  <a:spcAft>
                    <a:spcPts val="399"/>
                  </a:spcAft>
                </a:pPr>
                <a:endParaRPr lang="en-US" sz="997">
                  <a:solidFill>
                    <a:schemeClr val="tx1"/>
                  </a:solidFill>
                  <a:latin typeface="宋体" panose="02010600030101010101" pitchFamily="2" charset="-122"/>
                </a:endParaRPr>
              </a:p>
            </p:txBody>
          </p:sp>
        </mc:Choice>
        <mc:Fallback xmlns="">
          <p:sp>
            <p:nvSpPr>
              <p:cNvPr id="7" name="Text 3"/>
              <p:cNvSpPr>
                <a:spLocks noRot="1" noChangeAspect="1" noMove="1" noResize="1" noEditPoints="1" noAdjustHandles="1" noChangeArrowheads="1" noChangeShapeType="1" noTextEdit="1"/>
              </p:cNvSpPr>
              <p:nvPr/>
            </p:nvSpPr>
            <p:spPr>
              <a:xfrm>
                <a:off x="686646" y="1187768"/>
                <a:ext cx="3564277" cy="2769168"/>
              </a:xfrm>
              <a:prstGeom prst="rect">
                <a:avLst/>
              </a:prstGeom>
              <a:blipFill>
                <a:blip r:embed="rId4"/>
                <a:stretch>
                  <a:fillRect l="-2226" r="-2397" b="-3084"/>
                </a:stretch>
              </a:blipFill>
              <a:ln/>
            </p:spPr>
            <p:txBody>
              <a:bodyPr/>
              <a:lstStyle/>
              <a:p>
                <a:r>
                  <a:rPr lang="zh-CN" altLang="en-US">
                    <a:noFill/>
                  </a:rPr>
                  <a:t> </a:t>
                </a:r>
              </a:p>
            </p:txBody>
          </p:sp>
        </mc:Fallback>
      </mc:AlternateContent>
      <p:sp>
        <p:nvSpPr>
          <p:cNvPr id="8" name="Text 4"/>
          <p:cNvSpPr/>
          <p:nvPr/>
        </p:nvSpPr>
        <p:spPr>
          <a:xfrm>
            <a:off x="4572000" y="2310745"/>
            <a:ext cx="3564277" cy="251325"/>
          </a:xfrm>
          <a:prstGeom prst="rect">
            <a:avLst/>
          </a:prstGeom>
          <a:noFill/>
          <a:ln/>
        </p:spPr>
        <p:txBody>
          <a:bodyPr wrap="square" lIns="0" tIns="0" rIns="0" bIns="0" rtlCol="0" anchor="t"/>
          <a:lstStyle/>
          <a:p>
            <a:pPr>
              <a:lnSpc>
                <a:spcPts val="1994"/>
              </a:lnSpc>
            </a:pPr>
            <a:r>
              <a:rPr lang="en-US" sz="1200" b="1" kern="0" spc="-35">
                <a:solidFill>
                  <a:srgbClr val="306FC7"/>
                </a:solidFill>
                <a:latin typeface="宋体" panose="02010600030101010101" pitchFamily="2" charset="-122"/>
                <a:ea typeface="宋体" panose="02010600030101010101" pitchFamily="2" charset="-122"/>
                <a:cs typeface="HarmonyOS Sans SC" pitchFamily="34" charset="-120"/>
              </a:rPr>
              <a:t>分配权重</a:t>
            </a:r>
            <a:endParaRPr lang="en-US" sz="1178"/>
          </a:p>
        </p:txBody>
      </p:sp>
      <mc:AlternateContent xmlns:mc="http://schemas.openxmlformats.org/markup-compatibility/2006" xmlns:a14="http://schemas.microsoft.com/office/drawing/2010/main">
        <mc:Choice Requires="a14">
          <p:sp>
            <p:nvSpPr>
              <p:cNvPr id="9" name="Text 5"/>
              <p:cNvSpPr/>
              <p:nvPr/>
            </p:nvSpPr>
            <p:spPr>
              <a:xfrm>
                <a:off x="4572000" y="2562066"/>
                <a:ext cx="3564277" cy="2357907"/>
              </a:xfrm>
              <a:prstGeom prst="rect">
                <a:avLst/>
              </a:prstGeom>
              <a:noFill/>
              <a:ln/>
            </p:spPr>
            <p:txBody>
              <a:bodyPr wrap="square" lIns="0" tIns="0" rIns="0" bIns="0" rtlCol="0" anchor="t"/>
              <a:lstStyle/>
              <a:p>
                <a:pPr>
                  <a:lnSpc>
                    <a:spcPct val="150000"/>
                  </a:lnSpc>
                </a:pPr>
                <a:r>
                  <a:rPr lang="zh-CN" altLang="zh-CN" sz="1000" kern="100" dirty="0">
                    <a:effectLst/>
                    <a:latin typeface="宋体" panose="02010600030101010101" pitchFamily="2" charset="-122"/>
                    <a:ea typeface="宋体" panose="02010600030101010101" pitchFamily="2" charset="-122"/>
                  </a:rPr>
                  <a:t>在数学中，若要表示某物品</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𝑥</m:t>
                    </m:r>
                  </m:oMath>
                </a14:m>
                <a:r>
                  <a:rPr lang="zh-CN" altLang="zh-CN" sz="1000" kern="100" dirty="0">
                    <a:effectLst/>
                    <a:latin typeface="宋体" panose="02010600030101010101" pitchFamily="2" charset="-122"/>
                    <a:ea typeface="宋体" panose="02010600030101010101" pitchFamily="2" charset="-122"/>
                  </a:rPr>
                  <a:t>在一系列中的出现次数，可借助求和符号</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m:t>
                    </m:r>
                  </m:oMath>
                </a14:m>
                <a:r>
                  <a:rPr lang="zh-CN" altLang="zh-CN" sz="1000" kern="100" dirty="0">
                    <a:effectLst/>
                    <a:latin typeface="宋体" panose="02010600030101010101" pitchFamily="2" charset="-122"/>
                    <a:ea typeface="宋体" panose="02010600030101010101" pitchFamily="2" charset="-122"/>
                  </a:rPr>
                  <a:t>表达如下：</a:t>
                </a:r>
              </a:p>
              <a:p>
                <a:pPr>
                  <a:lnSpc>
                    <a:spcPct val="150000"/>
                  </a:lnSpc>
                </a:pPr>
                <a14:m>
                  <m:oMathPara xmlns:m="http://schemas.openxmlformats.org/officeDocument/2006/math">
                    <m:oMathParaPr>
                      <m:jc m:val="centerGroup"/>
                    </m:oMathParaPr>
                    <m:oMath xmlns:m="http://schemas.openxmlformats.org/officeDocument/2006/math">
                      <m:r>
                        <a:rPr lang="en-US" altLang="zh-CN" sz="1000" b="1" i="1" kern="100">
                          <a:effectLst/>
                          <a:latin typeface="Cambria Math" panose="02040503050406030204" pitchFamily="18" charset="0"/>
                          <a:ea typeface="宋体" panose="02010600030101010101" pitchFamily="2" charset="-122"/>
                        </a:rPr>
                        <m:t>𝑵</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𝒙</m:t>
                      </m:r>
                      <m:r>
                        <a:rPr lang="en-US" altLang="zh-CN" sz="1000" b="1" i="1" kern="100">
                          <a:effectLst/>
                          <a:latin typeface="Cambria Math" panose="02040503050406030204" pitchFamily="18" charset="0"/>
                          <a:ea typeface="宋体" panose="02010600030101010101" pitchFamily="2" charset="-122"/>
                        </a:rPr>
                        <m:t>)=</m:t>
                      </m:r>
                      <m:nary>
                        <m:naryPr>
                          <m:chr m:val="∑"/>
                          <m:limLoc m:val="subSup"/>
                          <m:grow m:val="on"/>
                          <m:ctrlPr>
                            <a:rPr lang="zh-CN" altLang="zh-CN" sz="1000" b="1" i="1" kern="100">
                              <a:effectLst/>
                              <a:latin typeface="Cambria Math" panose="02040503050406030204" pitchFamily="18" charset="0"/>
                              <a:ea typeface="Cambria Math" panose="02040503050406030204" pitchFamily="18" charset="0"/>
                            </a:rPr>
                          </m:ctrlPr>
                        </m:naryPr>
                        <m:sub>
                          <m:r>
                            <a:rPr lang="en-US" altLang="zh-CN" sz="1000" b="1" i="1" kern="100">
                              <a:effectLst/>
                              <a:latin typeface="Cambria Math" panose="02040503050406030204" pitchFamily="18" charset="0"/>
                              <a:ea typeface="宋体" panose="02010600030101010101" pitchFamily="2" charset="-122"/>
                            </a:rPr>
                            <m:t>𝒊</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𝟏</m:t>
                          </m:r>
                        </m:sub>
                        <m:sup>
                          <m:r>
                            <a:rPr lang="en-US" altLang="zh-CN" sz="1000" b="1" i="1" kern="100">
                              <a:effectLst/>
                              <a:latin typeface="Cambria Math" panose="02040503050406030204" pitchFamily="18" charset="0"/>
                              <a:ea typeface="宋体" panose="02010600030101010101" pitchFamily="2" charset="-122"/>
                            </a:rPr>
                            <m:t>𝒏</m:t>
                          </m:r>
                        </m:sup>
                        <m:e>
                          <m:r>
                            <a:rPr lang="en-US" altLang="zh-CN" sz="1000" b="1" i="1" kern="100">
                              <a:effectLst/>
                              <a:latin typeface="Cambria Math" panose="02040503050406030204" pitchFamily="18" charset="0"/>
                              <a:ea typeface="宋体" panose="02010600030101010101" pitchFamily="2" charset="-122"/>
                            </a:rPr>
                            <m:t>𝑰</m:t>
                          </m:r>
                          <m:r>
                            <a:rPr lang="en-US" altLang="zh-CN" sz="1000" b="1" i="1" kern="100">
                              <a:effectLst/>
                              <a:latin typeface="Cambria Math" panose="02040503050406030204" pitchFamily="18" charset="0"/>
                              <a:ea typeface="宋体" panose="02010600030101010101" pitchFamily="2" charset="-122"/>
                            </a:rPr>
                            <m:t>{</m:t>
                          </m:r>
                          <m:sSub>
                            <m:sSubPr>
                              <m:ctrlPr>
                                <a:rPr lang="zh-CN" altLang="zh-CN" sz="1000" b="1" i="1" kern="100">
                                  <a:effectLst/>
                                  <a:latin typeface="Cambria Math" panose="02040503050406030204" pitchFamily="18" charset="0"/>
                                  <a:ea typeface="Cambria Math" panose="02040503050406030204" pitchFamily="18" charset="0"/>
                                </a:rPr>
                              </m:ctrlPr>
                            </m:sSubPr>
                            <m:e>
                              <m:r>
                                <a:rPr lang="en-US" altLang="zh-CN" sz="1000" b="1" i="1" kern="100">
                                  <a:effectLst/>
                                  <a:latin typeface="Cambria Math" panose="02040503050406030204" pitchFamily="18" charset="0"/>
                                  <a:ea typeface="宋体" panose="02010600030101010101" pitchFamily="2" charset="-122"/>
                                </a:rPr>
                                <m:t>𝒙</m:t>
                              </m:r>
                            </m:e>
                            <m:sub>
                              <m:r>
                                <a:rPr lang="en-US" altLang="zh-CN" sz="1000" b="1" i="1" kern="100">
                                  <a:effectLst/>
                                  <a:latin typeface="Cambria Math" panose="02040503050406030204" pitchFamily="18" charset="0"/>
                                  <a:ea typeface="宋体" panose="02010600030101010101" pitchFamily="2" charset="-122"/>
                                </a:rPr>
                                <m:t>𝒊</m:t>
                              </m:r>
                            </m:sub>
                          </m:sSub>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𝒙</m:t>
                          </m:r>
                          <m:r>
                            <a:rPr lang="en-US" altLang="zh-CN" sz="1000" b="1" i="1" kern="100">
                              <a:effectLst/>
                              <a:latin typeface="Cambria Math" panose="02040503050406030204" pitchFamily="18" charset="0"/>
                              <a:ea typeface="宋体" panose="02010600030101010101" pitchFamily="2" charset="-122"/>
                            </a:rPr>
                            <m:t>}</m:t>
                          </m:r>
                        </m:e>
                      </m:nary>
                      <m:r>
                        <a:rPr lang="en-US" altLang="zh-CN" sz="1000" b="1" i="1" kern="100">
                          <a:effectLst/>
                          <a:latin typeface="Cambria Math" panose="02040503050406030204" pitchFamily="18" charset="0"/>
                          <a:ea typeface="宋体" panose="02010600030101010101" pitchFamily="2" charset="-122"/>
                        </a:rPr>
                        <m:t>            </m:t>
                      </m:r>
                      <m:r>
                        <a:rPr lang="en-US" altLang="zh-CN" sz="1000" b="1" kern="100">
                          <a:effectLst/>
                          <a:latin typeface="Cambria Math" panose="02040503050406030204" pitchFamily="18" charset="0"/>
                          <a:ea typeface="宋体" panose="02010600030101010101" pitchFamily="2" charset="-122"/>
                        </a:rPr>
                        <m:t>(</m:t>
                      </m:r>
                      <m:r>
                        <a:rPr lang="zh-CN" altLang="zh-CN" sz="1000" b="1" kern="100">
                          <a:effectLst/>
                          <a:latin typeface="Cambria Math" panose="02040503050406030204" pitchFamily="18" charset="0"/>
                          <a:ea typeface="宋体" panose="02010600030101010101" pitchFamily="2" charset="-122"/>
                        </a:rPr>
                        <m:t>公式</m:t>
                      </m:r>
                      <m:r>
                        <a:rPr lang="en-US" altLang="zh-CN" sz="1000" b="1" i="1" kern="100">
                          <a:effectLst/>
                          <a:latin typeface="Cambria Math" panose="02040503050406030204" pitchFamily="18" charset="0"/>
                          <a:ea typeface="宋体" panose="02010600030101010101" pitchFamily="2" charset="-122"/>
                        </a:rPr>
                        <m:t>𝟏𝟏</m:t>
                      </m:r>
                      <m:r>
                        <a:rPr lang="en-US" altLang="zh-CN" sz="1000" b="1" kern="100">
                          <a:effectLst/>
                          <a:latin typeface="Cambria Math" panose="02040503050406030204" pitchFamily="18" charset="0"/>
                          <a:ea typeface="宋体" panose="02010600030101010101" pitchFamily="2" charset="-122"/>
                        </a:rPr>
                        <m:t>)</m:t>
                      </m:r>
                    </m:oMath>
                  </m:oMathPara>
                </a14:m>
                <a:endParaRPr lang="zh-CN" altLang="zh-CN" sz="1000" b="1" kern="100" dirty="0">
                  <a:effectLst/>
                  <a:latin typeface="宋体" panose="02010600030101010101" pitchFamily="2" charset="-122"/>
                  <a:ea typeface="宋体" panose="02010600030101010101" pitchFamily="2" charset="-122"/>
                </a:endParaRPr>
              </a:p>
              <a:p>
                <a:pPr>
                  <a:lnSpc>
                    <a:spcPct val="150000"/>
                  </a:lnSpc>
                </a:pPr>
                <a:r>
                  <a:rPr lang="zh-CN" altLang="zh-CN" sz="1000" kern="100" dirty="0">
                    <a:effectLst/>
                    <a:latin typeface="宋体" panose="02010600030101010101" pitchFamily="2" charset="-122"/>
                    <a:ea typeface="宋体" panose="02010600030101010101" pitchFamily="2" charset="-122"/>
                  </a:rPr>
                  <a:t>其中，</a:t>
                </a: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rPr>
                        </m:ctrlPr>
                      </m:sSubPr>
                      <m:e>
                        <m:r>
                          <a:rPr lang="en-US" altLang="zh-CN" sz="1000" i="1" kern="100">
                            <a:effectLst/>
                            <a:latin typeface="Cambria Math" panose="02040503050406030204" pitchFamily="18" charset="0"/>
                            <a:ea typeface="宋体" panose="02010600030101010101" pitchFamily="2" charset="-122"/>
                          </a:rPr>
                          <m:t>𝑥</m:t>
                        </m:r>
                      </m:e>
                      <m:sub>
                        <m:r>
                          <a:rPr lang="en-US" altLang="zh-CN" sz="1000" i="1" kern="100">
                            <a:effectLst/>
                            <a:latin typeface="Cambria Math" panose="02040503050406030204" pitchFamily="18" charset="0"/>
                            <a:ea typeface="宋体" panose="02010600030101010101" pitchFamily="2" charset="-122"/>
                          </a:rPr>
                          <m:t>𝑖</m:t>
                        </m:r>
                      </m:sub>
                    </m:sSub>
                  </m:oMath>
                </a14:m>
                <a:r>
                  <a:rPr lang="zh-CN" altLang="zh-CN" sz="1000" kern="100" dirty="0">
                    <a:effectLst/>
                    <a:latin typeface="宋体" panose="02010600030101010101" pitchFamily="2" charset="-122"/>
                    <a:ea typeface="宋体" panose="02010600030101010101" pitchFamily="2" charset="-122"/>
                  </a:rPr>
                  <a:t>代表列表</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𝐶</m:t>
                    </m:r>
                  </m:oMath>
                </a14:m>
                <a:r>
                  <a:rPr lang="zh-CN" altLang="zh-CN" sz="1000" kern="100" dirty="0">
                    <a:effectLst/>
                    <a:latin typeface="宋体" panose="02010600030101010101" pitchFamily="2" charset="-122"/>
                    <a:ea typeface="宋体" panose="02010600030101010101" pitchFamily="2" charset="-122"/>
                  </a:rPr>
                  <a:t>中的第</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𝑖</m:t>
                    </m:r>
                  </m:oMath>
                </a14:m>
                <a:r>
                  <a:rPr lang="zh-CN" altLang="zh-CN" sz="1000" kern="100" dirty="0">
                    <a:effectLst/>
                    <a:latin typeface="宋体" panose="02010600030101010101" pitchFamily="2" charset="-122"/>
                    <a:ea typeface="宋体" panose="02010600030101010101" pitchFamily="2" charset="-122"/>
                  </a:rPr>
                  <a:t>个元素；</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𝐼</m:t>
                    </m:r>
                  </m:oMath>
                </a14:m>
                <a:r>
                  <a:rPr lang="zh-CN" altLang="zh-CN" sz="1000" kern="100" dirty="0">
                    <a:effectLst/>
                    <a:latin typeface="宋体" panose="02010600030101010101" pitchFamily="2" charset="-122"/>
                    <a:ea typeface="宋体" panose="02010600030101010101" pitchFamily="2" charset="-122"/>
                  </a:rPr>
                  <a:t>为示性函数，满足：当</a:t>
                </a:r>
                <a14:m>
                  <m:oMath xmlns:m="http://schemas.openxmlformats.org/officeDocument/2006/math">
                    <m:sSub>
                      <m:sSubPr>
                        <m:ctrlPr>
                          <a:rPr lang="zh-CN" altLang="zh-CN" sz="1000" i="1" kern="100">
                            <a:effectLst/>
                            <a:latin typeface="Cambria Math" panose="02040503050406030204" pitchFamily="18" charset="0"/>
                            <a:ea typeface="Cambria Math" panose="02040503050406030204" pitchFamily="18" charset="0"/>
                          </a:rPr>
                        </m:ctrlPr>
                      </m:sSubPr>
                      <m:e>
                        <m:r>
                          <a:rPr lang="en-US" altLang="zh-CN" sz="1000" i="1" kern="100">
                            <a:effectLst/>
                            <a:latin typeface="Cambria Math" panose="02040503050406030204" pitchFamily="18" charset="0"/>
                            <a:ea typeface="宋体" panose="02010600030101010101" pitchFamily="2" charset="-122"/>
                          </a:rPr>
                          <m:t>𝑥</m:t>
                        </m:r>
                      </m:e>
                      <m:sub>
                        <m:r>
                          <a:rPr lang="en-US" altLang="zh-CN" sz="1000" i="1" kern="100">
                            <a:effectLst/>
                            <a:latin typeface="Cambria Math" panose="02040503050406030204" pitchFamily="18" charset="0"/>
                            <a:ea typeface="宋体" panose="02010600030101010101" pitchFamily="2" charset="-122"/>
                          </a:rPr>
                          <m:t>𝑖</m:t>
                        </m:r>
                      </m:sub>
                    </m:sSub>
                    <m:r>
                      <a:rPr lang="en-US" altLang="zh-CN" sz="1000" i="1"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𝑥</m:t>
                    </m:r>
                  </m:oMath>
                </a14:m>
                <a:r>
                  <a:rPr lang="zh-CN" altLang="zh-CN" sz="1000" kern="100" dirty="0">
                    <a:effectLst/>
                    <a:latin typeface="宋体" panose="02010600030101010101" pitchFamily="2" charset="-122"/>
                    <a:ea typeface="宋体" panose="02010600030101010101" pitchFamily="2" charset="-122"/>
                  </a:rPr>
                  <a:t>时，</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𝐼</m:t>
                    </m:r>
                    <m:r>
                      <a:rPr lang="en-US" altLang="zh-CN" sz="1000" i="1" kern="100">
                        <a:effectLst/>
                        <a:latin typeface="Cambria Math" panose="02040503050406030204" pitchFamily="18" charset="0"/>
                        <a:ea typeface="宋体" panose="02010600030101010101" pitchFamily="2" charset="-122"/>
                      </a:rPr>
                      <m:t>{</m:t>
                    </m:r>
                    <m:sSub>
                      <m:sSubPr>
                        <m:ctrlPr>
                          <a:rPr lang="zh-CN" altLang="zh-CN" sz="1000" i="1" kern="100">
                            <a:effectLst/>
                            <a:latin typeface="Cambria Math" panose="02040503050406030204" pitchFamily="18" charset="0"/>
                            <a:ea typeface="Cambria Math" panose="02040503050406030204" pitchFamily="18" charset="0"/>
                          </a:rPr>
                        </m:ctrlPr>
                      </m:sSubPr>
                      <m:e>
                        <m:r>
                          <a:rPr lang="en-US" altLang="zh-CN" sz="1000" i="1" kern="100">
                            <a:effectLst/>
                            <a:latin typeface="Cambria Math" panose="02040503050406030204" pitchFamily="18" charset="0"/>
                            <a:ea typeface="宋体" panose="02010600030101010101" pitchFamily="2" charset="-122"/>
                          </a:rPr>
                          <m:t>𝑥</m:t>
                        </m:r>
                      </m:e>
                      <m:sub>
                        <m:r>
                          <a:rPr lang="en-US" altLang="zh-CN" sz="1000" i="1" kern="100">
                            <a:effectLst/>
                            <a:latin typeface="Cambria Math" panose="02040503050406030204" pitchFamily="18" charset="0"/>
                            <a:ea typeface="宋体" panose="02010600030101010101" pitchFamily="2" charset="-122"/>
                          </a:rPr>
                          <m:t>𝑖</m:t>
                        </m:r>
                      </m:sub>
                    </m:sSub>
                    <m:r>
                      <a:rPr lang="en-US" altLang="zh-CN" sz="1000" i="1"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𝑥</m:t>
                    </m:r>
                    <m:r>
                      <a:rPr lang="en-US" altLang="zh-CN" sz="1000" i="1" kern="100">
                        <a:effectLst/>
                        <a:latin typeface="Cambria Math" panose="02040503050406030204" pitchFamily="18" charset="0"/>
                        <a:ea typeface="宋体" panose="02010600030101010101" pitchFamily="2" charset="-122"/>
                      </a:rPr>
                      <m:t>}=1</m:t>
                    </m:r>
                  </m:oMath>
                </a14:m>
                <a:r>
                  <a:rPr lang="zh-CN" altLang="zh-CN" sz="1000" kern="100" dirty="0">
                    <a:effectLst/>
                    <a:latin typeface="宋体" panose="02010600030101010101" pitchFamily="2" charset="-122"/>
                    <a:ea typeface="宋体" panose="02010600030101010101" pitchFamily="2" charset="-122"/>
                  </a:rPr>
                  <a:t>；否则，</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𝐼</m:t>
                    </m:r>
                    <m:r>
                      <a:rPr lang="en-US" altLang="zh-CN" sz="1000" i="1" kern="100">
                        <a:effectLst/>
                        <a:latin typeface="Cambria Math" panose="02040503050406030204" pitchFamily="18" charset="0"/>
                        <a:ea typeface="宋体" panose="02010600030101010101" pitchFamily="2" charset="-122"/>
                      </a:rPr>
                      <m:t>{</m:t>
                    </m:r>
                    <m:sSub>
                      <m:sSubPr>
                        <m:ctrlPr>
                          <a:rPr lang="zh-CN" altLang="zh-CN" sz="1000" i="1" kern="100">
                            <a:effectLst/>
                            <a:latin typeface="Cambria Math" panose="02040503050406030204" pitchFamily="18" charset="0"/>
                            <a:ea typeface="Cambria Math" panose="02040503050406030204" pitchFamily="18" charset="0"/>
                          </a:rPr>
                        </m:ctrlPr>
                      </m:sSubPr>
                      <m:e>
                        <m:r>
                          <a:rPr lang="en-US" altLang="zh-CN" sz="1000" i="1" kern="100">
                            <a:effectLst/>
                            <a:latin typeface="Cambria Math" panose="02040503050406030204" pitchFamily="18" charset="0"/>
                            <a:ea typeface="宋体" panose="02010600030101010101" pitchFamily="2" charset="-122"/>
                          </a:rPr>
                          <m:t>𝑥</m:t>
                        </m:r>
                      </m:e>
                      <m:sub>
                        <m:r>
                          <a:rPr lang="en-US" altLang="zh-CN" sz="1000" i="1" kern="100">
                            <a:effectLst/>
                            <a:latin typeface="Cambria Math" panose="02040503050406030204" pitchFamily="18" charset="0"/>
                            <a:ea typeface="宋体" panose="02010600030101010101" pitchFamily="2" charset="-122"/>
                          </a:rPr>
                          <m:t>𝑖</m:t>
                        </m:r>
                      </m:sub>
                    </m:sSub>
                    <m:r>
                      <a:rPr lang="en-US" altLang="zh-CN" sz="1000" i="1"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𝑥</m:t>
                    </m:r>
                    <m:r>
                      <a:rPr lang="en-US" altLang="zh-CN" sz="1000" i="1" kern="100">
                        <a:effectLst/>
                        <a:latin typeface="Cambria Math" panose="02040503050406030204" pitchFamily="18" charset="0"/>
                        <a:ea typeface="宋体" panose="02010600030101010101" pitchFamily="2" charset="-122"/>
                      </a:rPr>
                      <m:t>}=0</m:t>
                    </m:r>
                  </m:oMath>
                </a14:m>
                <a:r>
                  <a:rPr lang="zh-CN" altLang="zh-CN" sz="1000" kern="100" dirty="0">
                    <a:effectLst/>
                    <a:latin typeface="宋体" panose="02010600030101010101" pitchFamily="2" charset="-122"/>
                    <a:ea typeface="宋体" panose="02010600030101010101" pitchFamily="2" charset="-122"/>
                  </a:rPr>
                  <a:t>。</a:t>
                </a:r>
              </a:p>
              <a:p>
                <a:pPr>
                  <a:lnSpc>
                    <a:spcPct val="150000"/>
                  </a:lnSpc>
                </a:pPr>
                <a:r>
                  <a:rPr lang="zh-CN" altLang="zh-CN" sz="1000" kern="100" dirty="0">
                    <a:effectLst/>
                    <a:latin typeface="宋体" panose="02010600030101010101" pitchFamily="2" charset="-122"/>
                    <a:ea typeface="宋体" panose="02010600030101010101" pitchFamily="2" charset="-122"/>
                  </a:rPr>
                  <a:t>将列表</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𝐶</m:t>
                    </m:r>
                  </m:oMath>
                </a14:m>
                <a:r>
                  <a:rPr lang="zh-CN" altLang="zh-CN" sz="1000" kern="100" dirty="0">
                    <a:effectLst/>
                    <a:latin typeface="宋体" panose="02010600030101010101" pitchFamily="2" charset="-122"/>
                    <a:ea typeface="宋体" panose="02010600030101010101" pitchFamily="2" charset="-122"/>
                  </a:rPr>
                  <a:t>中所有元素经此判断后的结果累加起来，即得到物品</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𝑥</m:t>
                    </m:r>
                  </m:oMath>
                </a14:m>
                <a:r>
                  <a:rPr lang="zh-CN" altLang="zh-CN" sz="1000" kern="100" dirty="0">
                    <a:effectLst/>
                    <a:latin typeface="宋体" panose="02010600030101010101" pitchFamily="2" charset="-122"/>
                    <a:ea typeface="宋体" panose="02010600030101010101" pitchFamily="2" charset="-122"/>
                  </a:rPr>
                  <a:t>在该列表中的总出现次数，记作</a:t>
                </a:r>
                <a:r>
                  <a:rPr lang="en-US" altLang="zh-CN" sz="1000" kern="100" dirty="0">
                    <a:effectLst/>
                    <a:latin typeface="宋体" panose="02010600030101010101" pitchFamily="2" charset="-122"/>
                    <a:ea typeface="宋体" panose="02010600030101010101" pitchFamily="2" charset="-122"/>
                  </a:rPr>
                  <a:t> N(x)</a:t>
                </a:r>
                <a:r>
                  <a:rPr lang="zh-CN" altLang="zh-CN" sz="1000" kern="100" dirty="0">
                    <a:effectLst/>
                    <a:latin typeface="宋体" panose="02010600030101010101" pitchFamily="2" charset="-122"/>
                    <a:ea typeface="宋体" panose="02010600030101010101" pitchFamily="2" charset="-122"/>
                  </a:rPr>
                  <a:t>。</a:t>
                </a:r>
              </a:p>
              <a:p>
                <a:pPr>
                  <a:lnSpc>
                    <a:spcPct val="150000"/>
                  </a:lnSpc>
                </a:pPr>
                <a:r>
                  <a:rPr lang="zh-CN" altLang="zh-CN" sz="1000" kern="100" dirty="0">
                    <a:effectLst/>
                    <a:latin typeface="宋体" panose="02010600030101010101" pitchFamily="2" charset="-122"/>
                    <a:ea typeface="宋体" panose="02010600030101010101" pitchFamily="2" charset="-122"/>
                  </a:rPr>
                  <a:t>根据出现次数分配权重，并生成加权列表：</a:t>
                </a:r>
              </a:p>
              <a:p>
                <a:pPr>
                  <a:lnSpc>
                    <a:spcPct val="150000"/>
                  </a:lnSpc>
                </a:pPr>
                <a14:m>
                  <m:oMathPara xmlns:m="http://schemas.openxmlformats.org/officeDocument/2006/math">
                    <m:oMathParaPr>
                      <m:jc m:val="centerGroup"/>
                    </m:oMathParaPr>
                    <m:oMath xmlns:m="http://schemas.openxmlformats.org/officeDocument/2006/math">
                      <m:r>
                        <a:rPr lang="en-US" altLang="zh-CN" sz="1000" b="1" i="1" kern="100">
                          <a:effectLst/>
                          <a:latin typeface="Cambria Math" panose="02040503050406030204" pitchFamily="18" charset="0"/>
                          <a:ea typeface="宋体" panose="02010600030101010101" pitchFamily="2" charset="-122"/>
                        </a:rPr>
                        <m:t>    </m:t>
                      </m:r>
                      <m:r>
                        <a:rPr lang="en-US" altLang="zh-CN" sz="1000" b="1" i="1" kern="100">
                          <a:effectLst/>
                          <a:latin typeface="Cambria Math" panose="02040503050406030204" pitchFamily="18" charset="0"/>
                          <a:ea typeface="宋体" panose="02010600030101010101" pitchFamily="2" charset="-122"/>
                        </a:rPr>
                        <m:t>𝑾</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𝒙</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𝑵</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𝒙</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𝒙</m:t>
                      </m:r>
                      <m:r>
                        <a:rPr lang="en-US" altLang="zh-CN" sz="1000" b="1" i="1" kern="100">
                          <a:effectLst/>
                          <a:latin typeface="Cambria Math" panose="02040503050406030204" pitchFamily="18" charset="0"/>
                          <a:ea typeface="宋体" panose="02010600030101010101" pitchFamily="2" charset="-122"/>
                        </a:rPr>
                        <m:t>∈</m:t>
                      </m:r>
                      <m:r>
                        <a:rPr lang="en-US" altLang="zh-CN" sz="1000" b="1" i="1" kern="100">
                          <a:effectLst/>
                          <a:latin typeface="Cambria Math" panose="02040503050406030204" pitchFamily="18" charset="0"/>
                          <a:ea typeface="宋体" panose="02010600030101010101" pitchFamily="2" charset="-122"/>
                        </a:rPr>
                        <m:t>𝑪</m:t>
                      </m:r>
                      <m:r>
                        <a:rPr lang="en-US" altLang="zh-CN" sz="1000" b="1" i="1" kern="100">
                          <a:effectLst/>
                          <a:latin typeface="Cambria Math" panose="02040503050406030204" pitchFamily="18" charset="0"/>
                          <a:ea typeface="宋体" panose="02010600030101010101" pitchFamily="2" charset="-122"/>
                        </a:rPr>
                        <m:t>}           </m:t>
                      </m:r>
                      <m:r>
                        <a:rPr lang="en-US" altLang="zh-CN" sz="1000" b="1" kern="100">
                          <a:effectLst/>
                          <a:latin typeface="Cambria Math" panose="02040503050406030204" pitchFamily="18" charset="0"/>
                          <a:ea typeface="宋体" panose="02010600030101010101" pitchFamily="2" charset="-122"/>
                        </a:rPr>
                        <m:t>(</m:t>
                      </m:r>
                      <m:r>
                        <a:rPr lang="zh-CN" altLang="zh-CN" sz="1000" b="1" kern="100">
                          <a:effectLst/>
                          <a:latin typeface="Cambria Math" panose="02040503050406030204" pitchFamily="18" charset="0"/>
                          <a:ea typeface="宋体" panose="02010600030101010101" pitchFamily="2" charset="-122"/>
                        </a:rPr>
                        <m:t>公式</m:t>
                      </m:r>
                      <m:r>
                        <a:rPr lang="en-US" altLang="zh-CN" sz="1000" b="1" i="1" kern="100">
                          <a:effectLst/>
                          <a:latin typeface="Cambria Math" panose="02040503050406030204" pitchFamily="18" charset="0"/>
                          <a:ea typeface="宋体" panose="02010600030101010101" pitchFamily="2" charset="-122"/>
                        </a:rPr>
                        <m:t>𝟏𝟐</m:t>
                      </m:r>
                      <m:r>
                        <a:rPr lang="en-US" altLang="zh-CN" sz="1000" b="1" kern="100">
                          <a:effectLst/>
                          <a:latin typeface="Cambria Math" panose="02040503050406030204" pitchFamily="18" charset="0"/>
                          <a:ea typeface="宋体" panose="02010600030101010101" pitchFamily="2" charset="-122"/>
                        </a:rPr>
                        <m:t>)</m:t>
                      </m:r>
                    </m:oMath>
                  </m:oMathPara>
                </a14:m>
                <a:endParaRPr lang="zh-CN" altLang="zh-CN" sz="1000" b="1" kern="100" dirty="0">
                  <a:effectLst/>
                  <a:latin typeface="宋体" panose="02010600030101010101" pitchFamily="2" charset="-122"/>
                  <a:ea typeface="宋体" panose="02010600030101010101" pitchFamily="2" charset="-122"/>
                </a:endParaRPr>
              </a:p>
              <a:p>
                <a:pPr>
                  <a:lnSpc>
                    <a:spcPct val="150000"/>
                  </a:lnSpc>
                </a:pPr>
                <a:r>
                  <a:rPr lang="zh-CN" altLang="zh-CN" sz="1000" kern="100" dirty="0">
                    <a:effectLst/>
                    <a:latin typeface="宋体" panose="02010600030101010101" pitchFamily="2" charset="-122"/>
                    <a:ea typeface="宋体" panose="02010600030101010101" pitchFamily="2" charset="-122"/>
                  </a:rPr>
                  <a:t>根据权重对物品进行排序最终得到物品推荐列表。 </a:t>
                </a:r>
                <a:endParaRPr lang="zh-CN" altLang="en-US" sz="1000" dirty="0">
                  <a:latin typeface="宋体" panose="02010600030101010101" pitchFamily="2" charset="-122"/>
                </a:endParaRPr>
              </a:p>
            </p:txBody>
          </p:sp>
        </mc:Choice>
        <mc:Fallback xmlns="">
          <p:sp>
            <p:nvSpPr>
              <p:cNvPr id="9" name="Text 5"/>
              <p:cNvSpPr>
                <a:spLocks noRot="1" noChangeAspect="1" noMove="1" noResize="1" noEditPoints="1" noAdjustHandles="1" noChangeArrowheads="1" noChangeShapeType="1" noTextEdit="1"/>
              </p:cNvSpPr>
              <p:nvPr/>
            </p:nvSpPr>
            <p:spPr>
              <a:xfrm>
                <a:off x="4572000" y="2562066"/>
                <a:ext cx="3564277" cy="2357907"/>
              </a:xfrm>
              <a:prstGeom prst="rect">
                <a:avLst/>
              </a:prstGeom>
              <a:blipFill>
                <a:blip r:embed="rId5"/>
                <a:stretch>
                  <a:fillRect l="-2222" r="-855" b="-8269"/>
                </a:stretch>
              </a:blipFill>
              <a:ln/>
            </p:spPr>
            <p:txBody>
              <a:bodyPr/>
              <a:lstStyle/>
              <a:p>
                <a:r>
                  <a:rPr lang="zh-CN" altLang="en-US">
                    <a:noFill/>
                  </a:rPr>
                  <a:t> </a:t>
                </a:r>
              </a:p>
            </p:txBody>
          </p:sp>
        </mc:Fallback>
      </mc:AlternateContent>
      <p:sp>
        <p:nvSpPr>
          <p:cNvPr id="13" name="Text 3">
            <a:extLst>
              <a:ext uri="{FF2B5EF4-FFF2-40B4-BE49-F238E27FC236}">
                <a16:creationId xmlns:a16="http://schemas.microsoft.com/office/drawing/2014/main" id="{C172D912-7DDD-9F13-4AEA-DCB12A63803B}"/>
              </a:ext>
            </a:extLst>
          </p:cNvPr>
          <p:cNvSpPr/>
          <p:nvPr/>
        </p:nvSpPr>
        <p:spPr>
          <a:xfrm>
            <a:off x="5214154" y="525500"/>
            <a:ext cx="3564277" cy="2769168"/>
          </a:xfrm>
          <a:prstGeom prst="rect">
            <a:avLst/>
          </a:prstGeom>
          <a:noFill/>
          <a:ln/>
        </p:spPr>
        <p:txBody>
          <a:bodyPr wrap="square" lIns="0" tIns="0" rIns="0" bIns="0" rtlCol="0" anchor="t"/>
          <a:lstStyle/>
          <a:p>
            <a:pPr>
              <a:lnSpc>
                <a:spcPts val="1631"/>
              </a:lnSpc>
              <a:spcAft>
                <a:spcPts val="399"/>
              </a:spcAft>
            </a:pPr>
            <a:endParaRPr lang="en-US" sz="997"/>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pic>
        <p:nvPicPr>
          <p:cNvPr id="3" name="Image 1" descr="preencoded.png"/>
          <p:cNvPicPr>
            <a:picLocks noChangeAspect="1"/>
          </p:cNvPicPr>
          <p:nvPr/>
        </p:nvPicPr>
        <p:blipFill>
          <a:blip r:embed="rId4"/>
          <a:stretch>
            <a:fillRect/>
          </a:stretch>
        </p:blipFill>
        <p:spPr>
          <a:xfrm>
            <a:off x="731134" y="2638932"/>
            <a:ext cx="616894" cy="182782"/>
          </a:xfrm>
          <a:prstGeom prst="rect">
            <a:avLst/>
          </a:prstGeom>
        </p:spPr>
      </p:pic>
      <p:sp>
        <p:nvSpPr>
          <p:cNvPr id="4" name="Text 0"/>
          <p:cNvSpPr/>
          <p:nvPr/>
        </p:nvSpPr>
        <p:spPr>
          <a:xfrm>
            <a:off x="731134" y="1907795"/>
            <a:ext cx="7676908" cy="548353"/>
          </a:xfrm>
          <a:prstGeom prst="rect">
            <a:avLst/>
          </a:prstGeom>
          <a:noFill/>
          <a:ln/>
        </p:spPr>
        <p:txBody>
          <a:bodyPr wrap="square" lIns="0" tIns="0" rIns="0" bIns="0" rtlCol="0" anchor="t"/>
          <a:lstStyle/>
          <a:p>
            <a:pPr>
              <a:lnSpc>
                <a:spcPts val="4350"/>
              </a:lnSpc>
            </a:pPr>
            <a:r>
              <a:rPr lang="en-US" sz="3600" b="1" kern="0" spc="-109">
                <a:solidFill>
                  <a:srgbClr val="306FC7"/>
                </a:solidFill>
                <a:latin typeface="宋体" panose="02010600030101010101" pitchFamily="2" charset="-122"/>
                <a:ea typeface="宋体" panose="02010600030101010101" pitchFamily="2" charset="-122"/>
                <a:cs typeface="HarmonyOS Sans SC" pitchFamily="34" charset="-120"/>
              </a:rPr>
              <a:t>研究成果与运用</a:t>
            </a:r>
            <a:endParaRPr lang="en-US" sz="3625"/>
          </a:p>
        </p:txBody>
      </p:sp>
      <p:sp>
        <p:nvSpPr>
          <p:cNvPr id="5" name="Text 1"/>
          <p:cNvSpPr/>
          <p:nvPr/>
        </p:nvSpPr>
        <p:spPr>
          <a:xfrm>
            <a:off x="731134" y="4683822"/>
            <a:ext cx="7676908" cy="0"/>
          </a:xfrm>
          <a:prstGeom prst="rect">
            <a:avLst/>
          </a:prstGeom>
          <a:noFill/>
          <a:ln/>
        </p:spPr>
        <p:txBody>
          <a:bodyPr wrap="square" lIns="0" tIns="0" rIns="0" bIns="0" rtlCol="0" anchor="t"/>
          <a:lstStyle/>
          <a:p>
            <a:endParaRPr lang="en-US"/>
          </a:p>
        </p:txBody>
      </p:sp>
      <p:sp>
        <p:nvSpPr>
          <p:cNvPr id="6" name="Text 2"/>
          <p:cNvSpPr/>
          <p:nvPr/>
        </p:nvSpPr>
        <p:spPr>
          <a:xfrm>
            <a:off x="731134" y="1405153"/>
            <a:ext cx="7676908" cy="456959"/>
          </a:xfrm>
          <a:prstGeom prst="rect">
            <a:avLst/>
          </a:prstGeom>
          <a:noFill/>
          <a:ln/>
        </p:spPr>
        <p:txBody>
          <a:bodyPr wrap="square" lIns="0" tIns="0" rIns="0" bIns="0" rtlCol="0" anchor="t"/>
          <a:lstStyle/>
          <a:p>
            <a:pPr>
              <a:lnSpc>
                <a:spcPts val="3625"/>
              </a:lnSpc>
            </a:pPr>
            <a:r>
              <a:rPr lang="en-US" sz="2900" b="1" kern="0" spc="-87">
                <a:solidFill>
                  <a:srgbClr val="306FC7"/>
                </a:solidFill>
                <a:latin typeface="宋体" panose="02010600030101010101" pitchFamily="2" charset="-122"/>
                <a:ea typeface="宋体" panose="02010600030101010101" pitchFamily="2" charset="-122"/>
                <a:cs typeface="D-DIN" pitchFamily="34" charset="-120"/>
              </a:rPr>
              <a:t>03</a:t>
            </a:r>
            <a:endParaRPr lang="en-US" sz="2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843764" y="2281815"/>
            <a:ext cx="3929845" cy="1727300"/>
          </a:xfrm>
          <a:prstGeom prst="rect">
            <a:avLst/>
          </a:prstGeom>
        </p:spPr>
      </p:pic>
      <p:pic>
        <p:nvPicPr>
          <p:cNvPr id="5" name="Image 3" descr="preencoded.png"/>
          <p:cNvPicPr>
            <a:picLocks noChangeAspect="1"/>
          </p:cNvPicPr>
          <p:nvPr/>
        </p:nvPicPr>
        <p:blipFill>
          <a:blip r:embed="rId4"/>
          <a:stretch>
            <a:fillRect/>
          </a:stretch>
        </p:blipFill>
        <p:spPr>
          <a:xfrm>
            <a:off x="365569" y="3052487"/>
            <a:ext cx="4112629" cy="1713595"/>
          </a:xfrm>
          <a:prstGeom prst="rect">
            <a:avLst/>
          </a:prstGeom>
        </p:spPr>
      </p:pic>
      <p:sp>
        <p:nvSpPr>
          <p:cNvPr id="6" name="Text 0"/>
          <p:cNvSpPr/>
          <p:nvPr/>
        </p:nvSpPr>
        <p:spPr>
          <a:xfrm>
            <a:off x="365569" y="228478"/>
            <a:ext cx="8408040"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实验一</a:t>
            </a:r>
            <a:endParaRPr lang="en-US" sz="1631"/>
          </a:p>
        </p:txBody>
      </p:sp>
      <p:sp>
        <p:nvSpPr>
          <p:cNvPr id="7" name="Text 1"/>
          <p:cNvSpPr/>
          <p:nvPr/>
        </p:nvSpPr>
        <p:spPr>
          <a:xfrm>
            <a:off x="365569" y="571198"/>
            <a:ext cx="8408040" cy="251325"/>
          </a:xfrm>
          <a:prstGeom prst="rect">
            <a:avLst/>
          </a:prstGeom>
          <a:noFill/>
          <a:ln/>
        </p:spPr>
        <p:txBody>
          <a:bodyPr wrap="square" lIns="0" tIns="0" rIns="0" bIns="0" rtlCol="0" anchor="t"/>
          <a:lstStyle/>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衡量对数似然比改进的协同过滤算法和传统的谷本系数协同过滤算法推荐结果的比较</a:t>
            </a:r>
            <a:endParaRPr lang="en-US" sz="1178"/>
          </a:p>
        </p:txBody>
      </p:sp>
      <p:sp>
        <p:nvSpPr>
          <p:cNvPr id="10" name="Text 4"/>
          <p:cNvSpPr/>
          <p:nvPr/>
        </p:nvSpPr>
        <p:spPr>
          <a:xfrm>
            <a:off x="4843764" y="2304659"/>
            <a:ext cx="3929845" cy="297022"/>
          </a:xfrm>
          <a:prstGeom prst="rect">
            <a:avLst/>
          </a:prstGeom>
          <a:noFill/>
          <a:ln/>
        </p:spPr>
        <p:txBody>
          <a:bodyPr wrap="square" lIns="0" tIns="0" rIns="0" bIns="0" rtlCol="0" anchor="t"/>
          <a:lstStyle/>
          <a:p>
            <a:pPr>
              <a:lnSpc>
                <a:spcPts val="1994"/>
              </a:lnSpc>
            </a:pPr>
            <a:r>
              <a:rPr lang="zh-CN" altLang="en-US" sz="1200" b="1" kern="0" spc="-35">
                <a:solidFill>
                  <a:srgbClr val="333333"/>
                </a:solidFill>
                <a:latin typeface="宋体" panose="02010600030101010101" pitchFamily="2" charset="-122"/>
                <a:ea typeface="宋体" panose="02010600030101010101" pitchFamily="2" charset="-122"/>
                <a:cs typeface="HarmonyOS Sans SC" pitchFamily="34" charset="-120"/>
              </a:rPr>
              <a:t>对数似然比优化效果分析</a:t>
            </a:r>
          </a:p>
        </p:txBody>
      </p:sp>
      <p:sp>
        <p:nvSpPr>
          <p:cNvPr id="11" name="Text 5"/>
          <p:cNvSpPr/>
          <p:nvPr/>
        </p:nvSpPr>
        <p:spPr>
          <a:xfrm>
            <a:off x="4843764" y="2647379"/>
            <a:ext cx="3929846" cy="2821027"/>
          </a:xfrm>
          <a:prstGeom prst="rect">
            <a:avLst/>
          </a:prstGeom>
          <a:noFill/>
          <a:ln/>
        </p:spPr>
        <p:txBody>
          <a:bodyPr wrap="square" lIns="0" tIns="0" rIns="0" bIns="0" rtlCol="0" anchor="t"/>
          <a:lstStyle/>
          <a:p>
            <a:pPr marL="0" marR="0" lvl="0" indent="0" algn="l" defTabSz="914400" rtl="0" eaLnBrk="1" fontAlgn="auto" latinLnBrk="0" hangingPunct="1">
              <a:lnSpc>
                <a:spcPts val="1631"/>
              </a:lnSpc>
              <a:spcBef>
                <a:spcPts val="0"/>
              </a:spcBef>
              <a:spcAft>
                <a:spcPts val="0"/>
              </a:spcAft>
              <a:buClrTx/>
              <a:buSzTx/>
              <a:buFontTx/>
              <a:buNone/>
              <a:tabLst/>
              <a:defRPr/>
            </a:pPr>
            <a:r>
              <a:rPr kumimoji="0" lang="en-US" altLang="zh-CN"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Item CF</a:t>
            </a: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准确率：无变化；召回率：无变化；</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F1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值：无变化</a:t>
            </a: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说明这一优化措施对于基于物品的协同过滤效果并无显著提升。</a:t>
            </a:r>
          </a:p>
          <a:p>
            <a:pPr marL="0" marR="0" lvl="0" indent="0" algn="l" defTabSz="914400" rtl="0" eaLnBrk="1" fontAlgn="auto" latinLnBrk="0" hangingPunct="1">
              <a:lnSpc>
                <a:spcPts val="1631"/>
              </a:lnSpc>
              <a:spcBef>
                <a:spcPts val="0"/>
              </a:spcBef>
              <a:spcAft>
                <a:spcPts val="0"/>
              </a:spcAft>
              <a:buClrTx/>
              <a:buSzTx/>
              <a:buFontTx/>
              <a:buNone/>
              <a:tabLst/>
              <a:defRPr/>
            </a:pPr>
            <a:r>
              <a:rPr kumimoji="0" lang="en-US" altLang="zh-CN"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User CF</a:t>
            </a: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准确率：提升约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29%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；召回率：增长约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33</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F1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值：提高约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37%</a:t>
            </a: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表明对数似然比优化有助于增强基于用户的协同过滤算法在稀疏数据环境下的表现。</a:t>
            </a:r>
          </a:p>
        </p:txBody>
      </p:sp>
      <p:pic>
        <p:nvPicPr>
          <p:cNvPr id="16" name="图片 15">
            <a:extLst>
              <a:ext uri="{FF2B5EF4-FFF2-40B4-BE49-F238E27FC236}">
                <a16:creationId xmlns:a16="http://schemas.microsoft.com/office/drawing/2014/main" id="{E3B35D00-444F-37A3-E12C-016C64DD8DF8}"/>
              </a:ext>
            </a:extLst>
          </p:cNvPr>
          <p:cNvPicPr>
            <a:picLocks noChangeAspect="1"/>
          </p:cNvPicPr>
          <p:nvPr/>
        </p:nvPicPr>
        <p:blipFill>
          <a:blip r:embed="rId5"/>
          <a:stretch>
            <a:fillRect/>
          </a:stretch>
        </p:blipFill>
        <p:spPr>
          <a:xfrm>
            <a:off x="365569" y="2281815"/>
            <a:ext cx="4112629" cy="2472654"/>
          </a:xfrm>
          <a:prstGeom prst="rect">
            <a:avLst/>
          </a:prstGeom>
        </p:spPr>
      </p:pic>
      <p:graphicFrame>
        <p:nvGraphicFramePr>
          <p:cNvPr id="21" name="表格 20">
            <a:extLst>
              <a:ext uri="{FF2B5EF4-FFF2-40B4-BE49-F238E27FC236}">
                <a16:creationId xmlns:a16="http://schemas.microsoft.com/office/drawing/2014/main" id="{B259AC84-9A55-3B6C-0E8F-38C404C09683}"/>
              </a:ext>
            </a:extLst>
          </p:cNvPr>
          <p:cNvGraphicFramePr>
            <a:graphicFrameLocks noGrp="1"/>
          </p:cNvGraphicFramePr>
          <p:nvPr>
            <p:extLst>
              <p:ext uri="{D42A27DB-BD31-4B8C-83A1-F6EECF244321}">
                <p14:modId xmlns:p14="http://schemas.microsoft.com/office/powerpoint/2010/main" val="1501678712"/>
              </p:ext>
            </p:extLst>
          </p:nvPr>
        </p:nvGraphicFramePr>
        <p:xfrm>
          <a:off x="1689589" y="950505"/>
          <a:ext cx="5760000" cy="963295"/>
        </p:xfrm>
        <a:graphic>
          <a:graphicData uri="http://schemas.openxmlformats.org/drawingml/2006/table">
            <a:tbl>
              <a:tblPr firstRow="1" firstCol="1" bandRow="1"/>
              <a:tblGrid>
                <a:gridCol w="1440000">
                  <a:extLst>
                    <a:ext uri="{9D8B030D-6E8A-4147-A177-3AD203B41FA5}">
                      <a16:colId xmlns:a16="http://schemas.microsoft.com/office/drawing/2014/main" val="2377791438"/>
                    </a:ext>
                  </a:extLst>
                </a:gridCol>
                <a:gridCol w="1440000">
                  <a:extLst>
                    <a:ext uri="{9D8B030D-6E8A-4147-A177-3AD203B41FA5}">
                      <a16:colId xmlns:a16="http://schemas.microsoft.com/office/drawing/2014/main" val="768831804"/>
                    </a:ext>
                  </a:extLst>
                </a:gridCol>
                <a:gridCol w="1440000">
                  <a:extLst>
                    <a:ext uri="{9D8B030D-6E8A-4147-A177-3AD203B41FA5}">
                      <a16:colId xmlns:a16="http://schemas.microsoft.com/office/drawing/2014/main" val="3420655093"/>
                    </a:ext>
                  </a:extLst>
                </a:gridCol>
                <a:gridCol w="1440000">
                  <a:extLst>
                    <a:ext uri="{9D8B030D-6E8A-4147-A177-3AD203B41FA5}">
                      <a16:colId xmlns:a16="http://schemas.microsoft.com/office/drawing/2014/main" val="535509018"/>
                    </a:ext>
                  </a:extLst>
                </a:gridCol>
              </a:tblGrid>
              <a:tr h="0">
                <a:tc>
                  <a:txBody>
                    <a:bodyPr/>
                    <a:lstStyle/>
                    <a:p>
                      <a:pPr indent="125730" algn="ctr">
                        <a:lnSpc>
                          <a:spcPct val="150000"/>
                        </a:lnSpc>
                      </a:pPr>
                      <a:r>
                        <a:rPr lang="zh-CN" sz="900" b="1" kern="100">
                          <a:effectLst/>
                          <a:latin typeface="宋体" panose="02010600030101010101" pitchFamily="2" charset="-122"/>
                          <a:ea typeface="宋体" panose="02010600030101010101" pitchFamily="2" charset="-122"/>
                        </a:rPr>
                        <a:t>推荐算法</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zh-CN" sz="900" b="1" kern="100">
                          <a:effectLst/>
                          <a:latin typeface="宋体" panose="02010600030101010101" pitchFamily="2" charset="-122"/>
                          <a:ea typeface="宋体" panose="02010600030101010101" pitchFamily="2" charset="-122"/>
                        </a:rPr>
                        <a:t>准确率</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zh-CN" sz="900" b="1" kern="100" dirty="0">
                          <a:effectLst/>
                          <a:latin typeface="宋体" panose="02010600030101010101" pitchFamily="2" charset="-122"/>
                          <a:ea typeface="宋体" panose="02010600030101010101" pitchFamily="2" charset="-122"/>
                        </a:rPr>
                        <a:t>召回率</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en-US" sz="900" b="1" kern="100">
                          <a:effectLst/>
                          <a:latin typeface="宋体" panose="02010600030101010101" pitchFamily="2" charset="-122"/>
                          <a:ea typeface="宋体" panose="02010600030101010101" pitchFamily="2" charset="-122"/>
                        </a:rPr>
                        <a:t>F</a:t>
                      </a:r>
                      <a:r>
                        <a:rPr lang="en-US" sz="900" b="1" kern="100" baseline="-25000">
                          <a:effectLst/>
                          <a:latin typeface="宋体" panose="02010600030101010101" pitchFamily="2" charset="-122"/>
                          <a:ea typeface="宋体" panose="02010600030101010101" pitchFamily="2" charset="-122"/>
                        </a:rPr>
                        <a:t>1</a:t>
                      </a:r>
                      <a:r>
                        <a:rPr lang="en-US" sz="900" b="1" kern="100">
                          <a:effectLst/>
                          <a:latin typeface="宋体" panose="02010600030101010101" pitchFamily="2" charset="-122"/>
                          <a:ea typeface="宋体" panose="02010600030101010101" pitchFamily="2" charset="-122"/>
                        </a:rPr>
                        <a:t> </a:t>
                      </a:r>
                      <a:r>
                        <a:rPr lang="zh-CN" sz="900" b="1" kern="100">
                          <a:effectLst/>
                          <a:latin typeface="宋体" panose="02010600030101010101" pitchFamily="2" charset="-122"/>
                          <a:ea typeface="宋体" panose="02010600030101010101" pitchFamily="2" charset="-122"/>
                        </a:rPr>
                        <a:t>值</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595031"/>
                  </a:ext>
                </a:extLst>
              </a:tr>
              <a:tr h="0">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Item CF (</a:t>
                      </a:r>
                      <a:r>
                        <a:rPr lang="zh-CN" sz="900" kern="100">
                          <a:effectLst/>
                          <a:latin typeface="宋体" panose="02010600030101010101" pitchFamily="2" charset="-122"/>
                          <a:ea typeface="宋体" panose="02010600030101010101" pitchFamily="2" charset="-122"/>
                        </a:rPr>
                        <a:t>谷本系数</a:t>
                      </a:r>
                      <a:r>
                        <a:rPr lang="en-US" sz="900" kern="100">
                          <a:effectLst/>
                          <a:latin typeface="宋体" panose="02010600030101010101" pitchFamily="2" charset="-122"/>
                          <a:ea typeface="宋体" panose="02010600030101010101" pitchFamily="2" charset="-122"/>
                        </a:rPr>
                        <a:t>)</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0.00398054</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0.00342205</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0.00368023</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38211"/>
                  </a:ext>
                </a:extLst>
              </a:tr>
              <a:tr h="0">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User CF (</a:t>
                      </a:r>
                      <a:r>
                        <a:rPr lang="zh-CN" sz="900" kern="100">
                          <a:effectLst/>
                          <a:latin typeface="宋体" panose="02010600030101010101" pitchFamily="2" charset="-122"/>
                          <a:ea typeface="宋体" panose="02010600030101010101" pitchFamily="2" charset="-122"/>
                        </a:rPr>
                        <a:t>谷本系数</a:t>
                      </a:r>
                      <a:r>
                        <a:rPr lang="en-US" sz="900" kern="100">
                          <a:effectLst/>
                          <a:latin typeface="宋体" panose="02010600030101010101" pitchFamily="2" charset="-122"/>
                          <a:ea typeface="宋体" panose="02010600030101010101" pitchFamily="2" charset="-122"/>
                        </a:rPr>
                        <a:t>)</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0.02013423</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0.00114068</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0.00215905</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55588"/>
                  </a:ext>
                </a:extLst>
              </a:tr>
              <a:tr h="0">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Item CF (</a:t>
                      </a:r>
                      <a:r>
                        <a:rPr lang="zh-CN" sz="900" kern="100" dirty="0">
                          <a:effectLst/>
                          <a:latin typeface="宋体" panose="02010600030101010101" pitchFamily="2" charset="-122"/>
                          <a:ea typeface="宋体" panose="02010600030101010101" pitchFamily="2" charset="-122"/>
                        </a:rPr>
                        <a:t>对数似然</a:t>
                      </a:r>
                      <a:r>
                        <a:rPr lang="en-US" sz="900" kern="100" dirty="0">
                          <a:effectLst/>
                          <a:latin typeface="宋体" panose="02010600030101010101" pitchFamily="2" charset="-122"/>
                          <a:ea typeface="宋体" panose="02010600030101010101" pitchFamily="2" charset="-122"/>
                        </a:rPr>
                        <a:t>)</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0.00398054</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0.00342205</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0.00368023</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148748"/>
                  </a:ext>
                </a:extLst>
              </a:tr>
              <a:tr h="0">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User CF (</a:t>
                      </a:r>
                      <a:r>
                        <a:rPr lang="zh-CN" sz="900" kern="100">
                          <a:effectLst/>
                          <a:latin typeface="宋体" panose="02010600030101010101" pitchFamily="2" charset="-122"/>
                          <a:ea typeface="宋体" panose="02010600030101010101" pitchFamily="2" charset="-122"/>
                        </a:rPr>
                        <a:t>对数似然</a:t>
                      </a:r>
                      <a:r>
                        <a:rPr lang="en-US" sz="900" kern="100">
                          <a:effectLst/>
                          <a:latin typeface="宋体" panose="02010600030101010101" pitchFamily="2" charset="-122"/>
                          <a:ea typeface="宋体" panose="02010600030101010101" pitchFamily="2" charset="-122"/>
                        </a:rPr>
                        <a:t>)</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0.02597403</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0.00152091</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0.00287356</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935078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843764" y="2281815"/>
            <a:ext cx="3929845" cy="1727300"/>
          </a:xfrm>
          <a:prstGeom prst="rect">
            <a:avLst/>
          </a:prstGeom>
        </p:spPr>
      </p:pic>
      <p:pic>
        <p:nvPicPr>
          <p:cNvPr id="5" name="Image 3" descr="preencoded.png"/>
          <p:cNvPicPr>
            <a:picLocks noChangeAspect="1"/>
          </p:cNvPicPr>
          <p:nvPr/>
        </p:nvPicPr>
        <p:blipFill>
          <a:blip r:embed="rId4"/>
          <a:stretch>
            <a:fillRect/>
          </a:stretch>
        </p:blipFill>
        <p:spPr>
          <a:xfrm>
            <a:off x="365569" y="3052487"/>
            <a:ext cx="4112629" cy="1713595"/>
          </a:xfrm>
          <a:prstGeom prst="rect">
            <a:avLst/>
          </a:prstGeom>
        </p:spPr>
      </p:pic>
      <p:sp>
        <p:nvSpPr>
          <p:cNvPr id="6" name="Text 0"/>
          <p:cNvSpPr/>
          <p:nvPr/>
        </p:nvSpPr>
        <p:spPr>
          <a:xfrm>
            <a:off x="365569" y="228478"/>
            <a:ext cx="8408040"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实验</a:t>
            </a:r>
            <a:r>
              <a:rPr lang="zh-CN" altLang="en-US" sz="1600" b="1" kern="0" spc="-49">
                <a:solidFill>
                  <a:srgbClr val="333333"/>
                </a:solidFill>
                <a:latin typeface="宋体" panose="02010600030101010101" pitchFamily="2" charset="-122"/>
                <a:ea typeface="宋体" panose="02010600030101010101" pitchFamily="2" charset="-122"/>
                <a:cs typeface="HarmonyOS Sans SC" pitchFamily="34" charset="-120"/>
              </a:rPr>
              <a:t>二</a:t>
            </a:r>
            <a:endParaRPr lang="en-US" sz="1631"/>
          </a:p>
        </p:txBody>
      </p:sp>
      <p:sp>
        <p:nvSpPr>
          <p:cNvPr id="7" name="Text 1"/>
          <p:cNvSpPr/>
          <p:nvPr/>
        </p:nvSpPr>
        <p:spPr>
          <a:xfrm>
            <a:off x="365569" y="571198"/>
            <a:ext cx="8408040" cy="251325"/>
          </a:xfrm>
          <a:prstGeom prst="rect">
            <a:avLst/>
          </a:prstGeom>
          <a:noFill/>
          <a:ln/>
        </p:spPr>
        <p:txBody>
          <a:bodyPr wrap="square" lIns="0" tIns="0" rIns="0" bIns="0" rtlCol="0" anchor="t"/>
          <a:lstStyle/>
          <a:p>
            <a:pPr>
              <a:lnSpc>
                <a:spcPts val="1994"/>
              </a:lnSpc>
            </a:pPr>
            <a:r>
              <a:rPr lang="zh-CN" altLang="en-US" sz="1200" b="0" kern="0" spc="-35">
                <a:solidFill>
                  <a:srgbClr val="888888"/>
                </a:solidFill>
                <a:latin typeface="宋体" panose="02010600030101010101" pitchFamily="2" charset="-122"/>
                <a:ea typeface="宋体" panose="02010600030101010101" pitchFamily="2" charset="-122"/>
                <a:cs typeface="HarmonyOS Sans SC" pitchFamily="34" charset="-120"/>
              </a:rPr>
              <a:t>考虑融合用户与物品的协同过滤算法和单一协同过滤算法推荐结果的比较</a:t>
            </a:r>
          </a:p>
        </p:txBody>
      </p:sp>
      <p:sp>
        <p:nvSpPr>
          <p:cNvPr id="10" name="Text 4"/>
          <p:cNvSpPr/>
          <p:nvPr/>
        </p:nvSpPr>
        <p:spPr>
          <a:xfrm>
            <a:off x="4843764" y="2304659"/>
            <a:ext cx="3929845" cy="297022"/>
          </a:xfrm>
          <a:prstGeom prst="rect">
            <a:avLst/>
          </a:prstGeom>
          <a:noFill/>
          <a:ln/>
        </p:spPr>
        <p:txBody>
          <a:bodyPr wrap="square" lIns="0" tIns="0" rIns="0" bIns="0" rtlCol="0" anchor="t"/>
          <a:lstStyle/>
          <a:p>
            <a:pPr>
              <a:lnSpc>
                <a:spcPts val="1994"/>
              </a:lnSpc>
            </a:pPr>
            <a:r>
              <a:rPr lang="zh-CN" altLang="en-US" sz="1200" b="1" kern="0" spc="-35">
                <a:solidFill>
                  <a:srgbClr val="333333"/>
                </a:solidFill>
                <a:latin typeface="宋体" panose="02010600030101010101" pitchFamily="2" charset="-122"/>
                <a:ea typeface="宋体" panose="02010600030101010101" pitchFamily="2" charset="-122"/>
                <a:cs typeface="HarmonyOS Sans SC" pitchFamily="34" charset="-120"/>
              </a:rPr>
              <a:t>结论</a:t>
            </a:r>
          </a:p>
        </p:txBody>
      </p:sp>
      <p:sp>
        <p:nvSpPr>
          <p:cNvPr id="11" name="Text 5"/>
          <p:cNvSpPr/>
          <p:nvPr/>
        </p:nvSpPr>
        <p:spPr>
          <a:xfrm>
            <a:off x="4843764" y="2647379"/>
            <a:ext cx="3929846" cy="2821027"/>
          </a:xfrm>
          <a:prstGeom prst="rect">
            <a:avLst/>
          </a:prstGeom>
          <a:noFill/>
          <a:ln/>
        </p:spPr>
        <p:txBody>
          <a:bodyPr wrap="square" lIns="0" tIns="0" rIns="0" bIns="0" rtlCol="0" anchor="t"/>
          <a:lstStyle/>
          <a:p>
            <a:pPr marL="0" marR="0" lvl="0" indent="0" algn="l" defTabSz="914400" rtl="0" eaLnBrk="1" fontAlgn="auto" latinLnBrk="0" hangingPunct="1">
              <a:lnSpc>
                <a:spcPts val="1631"/>
              </a:lnSpc>
              <a:spcBef>
                <a:spcPts val="0"/>
              </a:spcBef>
              <a:spcAft>
                <a:spcPts val="0"/>
              </a:spcAft>
              <a:buClrTx/>
              <a:buSzTx/>
              <a:buFontTx/>
              <a:buNone/>
              <a:tabLst/>
              <a:defRPr/>
            </a:pPr>
            <a:r>
              <a:rPr kumimoji="0" lang="zh-CN" altLang="en-US"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混合推荐策略表现出色：</a:t>
            </a: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与单独的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User CF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或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Item CF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相比，混合推荐在准确率上略低于经过对数似然比优化的 </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User CF</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，但在召回率上有显著优势，</a:t>
            </a:r>
            <a:r>
              <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F1 </a:t>
            </a:r>
            <a:r>
              <a:rPr kumimoji="0" lang="zh-CN" altLang="en-US"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值更是远高于其他四种算法。</a:t>
            </a:r>
            <a:endParaRPr kumimoji="0" lang="en-US" altLang="zh-CN" sz="1000"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endParaRPr>
          </a:p>
          <a:p>
            <a:pPr marL="171450" marR="0" lvl="0" indent="-171450" algn="l" defTabSz="914400" rtl="0" eaLnBrk="1" fontAlgn="auto" latinLnBrk="0" hangingPunct="1">
              <a:lnSpc>
                <a:spcPts val="1631"/>
              </a:lnSpc>
              <a:spcBef>
                <a:spcPts val="0"/>
              </a:spcBef>
              <a:spcAft>
                <a:spcPts val="0"/>
              </a:spcAft>
              <a:buClrTx/>
              <a:buSzTx/>
              <a:buFont typeface="Arial" panose="020B0604020202020204" pitchFamily="34" charset="0"/>
              <a:buChar char="•"/>
              <a:tabLst/>
              <a:defRPr/>
            </a:pPr>
            <a:r>
              <a:rPr kumimoji="0" lang="zh-CN" altLang="en-US" sz="1000" b="1" i="0" u="none" strike="noStrike" kern="0" cap="none" spc="-30" normalizeH="0" baseline="0" noProof="0">
                <a:ln>
                  <a:noFill/>
                </a:ln>
                <a:effectLst/>
                <a:uLnTx/>
                <a:uFillTx/>
                <a:latin typeface="宋体" panose="02010600030101010101" pitchFamily="2" charset="-122"/>
                <a:ea typeface="宋体" panose="02010600030101010101" pitchFamily="2" charset="-122"/>
                <a:cs typeface="HarmonyOS Sans SC" pitchFamily="34" charset="-120"/>
              </a:rPr>
              <a:t>反映出混合推荐在平衡精确度和覆盖率方面具有较好的效果。</a:t>
            </a:r>
          </a:p>
        </p:txBody>
      </p:sp>
      <p:pic>
        <p:nvPicPr>
          <p:cNvPr id="16" name="图片 15">
            <a:extLst>
              <a:ext uri="{FF2B5EF4-FFF2-40B4-BE49-F238E27FC236}">
                <a16:creationId xmlns:a16="http://schemas.microsoft.com/office/drawing/2014/main" id="{E3B35D00-444F-37A3-E12C-016C64DD8DF8}"/>
              </a:ext>
            </a:extLst>
          </p:cNvPr>
          <p:cNvPicPr>
            <a:picLocks noChangeAspect="1"/>
          </p:cNvPicPr>
          <p:nvPr/>
        </p:nvPicPr>
        <p:blipFill>
          <a:blip r:embed="rId5"/>
          <a:srcRect/>
          <a:stretch/>
        </p:blipFill>
        <p:spPr>
          <a:xfrm>
            <a:off x="365569" y="2281815"/>
            <a:ext cx="4112628" cy="2472654"/>
          </a:xfrm>
          <a:prstGeom prst="rect">
            <a:avLst/>
          </a:prstGeom>
        </p:spPr>
      </p:pic>
      <p:graphicFrame>
        <p:nvGraphicFramePr>
          <p:cNvPr id="21" name="表格 20">
            <a:extLst>
              <a:ext uri="{FF2B5EF4-FFF2-40B4-BE49-F238E27FC236}">
                <a16:creationId xmlns:a16="http://schemas.microsoft.com/office/drawing/2014/main" id="{B259AC84-9A55-3B6C-0E8F-38C404C09683}"/>
              </a:ext>
            </a:extLst>
          </p:cNvPr>
          <p:cNvGraphicFramePr>
            <a:graphicFrameLocks noGrp="1"/>
          </p:cNvGraphicFramePr>
          <p:nvPr>
            <p:extLst>
              <p:ext uri="{D42A27DB-BD31-4B8C-83A1-F6EECF244321}">
                <p14:modId xmlns:p14="http://schemas.microsoft.com/office/powerpoint/2010/main" val="414900555"/>
              </p:ext>
            </p:extLst>
          </p:nvPr>
        </p:nvGraphicFramePr>
        <p:xfrm>
          <a:off x="1689589" y="950505"/>
          <a:ext cx="5760000" cy="770636"/>
        </p:xfrm>
        <a:graphic>
          <a:graphicData uri="http://schemas.openxmlformats.org/drawingml/2006/table">
            <a:tbl>
              <a:tblPr firstRow="1" firstCol="1" bandRow="1"/>
              <a:tblGrid>
                <a:gridCol w="1440000">
                  <a:extLst>
                    <a:ext uri="{9D8B030D-6E8A-4147-A177-3AD203B41FA5}">
                      <a16:colId xmlns:a16="http://schemas.microsoft.com/office/drawing/2014/main" val="2377791438"/>
                    </a:ext>
                  </a:extLst>
                </a:gridCol>
                <a:gridCol w="1440000">
                  <a:extLst>
                    <a:ext uri="{9D8B030D-6E8A-4147-A177-3AD203B41FA5}">
                      <a16:colId xmlns:a16="http://schemas.microsoft.com/office/drawing/2014/main" val="768831804"/>
                    </a:ext>
                  </a:extLst>
                </a:gridCol>
                <a:gridCol w="1440000">
                  <a:extLst>
                    <a:ext uri="{9D8B030D-6E8A-4147-A177-3AD203B41FA5}">
                      <a16:colId xmlns:a16="http://schemas.microsoft.com/office/drawing/2014/main" val="3420655093"/>
                    </a:ext>
                  </a:extLst>
                </a:gridCol>
                <a:gridCol w="1440000">
                  <a:extLst>
                    <a:ext uri="{9D8B030D-6E8A-4147-A177-3AD203B41FA5}">
                      <a16:colId xmlns:a16="http://schemas.microsoft.com/office/drawing/2014/main" val="535509018"/>
                    </a:ext>
                  </a:extLst>
                </a:gridCol>
              </a:tblGrid>
              <a:tr h="0">
                <a:tc>
                  <a:txBody>
                    <a:bodyPr/>
                    <a:lstStyle/>
                    <a:p>
                      <a:pPr indent="125730" algn="ctr">
                        <a:lnSpc>
                          <a:spcPct val="150000"/>
                        </a:lnSpc>
                      </a:pPr>
                      <a:r>
                        <a:rPr lang="zh-CN" sz="900" b="1" kern="100">
                          <a:effectLst/>
                          <a:latin typeface="宋体" panose="02010600030101010101" pitchFamily="2" charset="-122"/>
                          <a:ea typeface="宋体" panose="02010600030101010101" pitchFamily="2" charset="-122"/>
                        </a:rPr>
                        <a:t>推荐算法</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zh-CN" sz="900" b="1" kern="100">
                          <a:effectLst/>
                          <a:latin typeface="宋体" panose="02010600030101010101" pitchFamily="2" charset="-122"/>
                          <a:ea typeface="宋体" panose="02010600030101010101" pitchFamily="2" charset="-122"/>
                        </a:rPr>
                        <a:t>准确率</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zh-CN" sz="900" b="1" kern="100">
                          <a:effectLst/>
                          <a:latin typeface="宋体" panose="02010600030101010101" pitchFamily="2" charset="-122"/>
                          <a:ea typeface="宋体" panose="02010600030101010101" pitchFamily="2" charset="-122"/>
                        </a:rPr>
                        <a:t>召回率</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5730" algn="ctr">
                        <a:lnSpc>
                          <a:spcPct val="150000"/>
                        </a:lnSpc>
                      </a:pPr>
                      <a:r>
                        <a:rPr lang="en-US" sz="900" b="1" kern="100">
                          <a:effectLst/>
                          <a:latin typeface="宋体" panose="02010600030101010101" pitchFamily="2" charset="-122"/>
                          <a:ea typeface="宋体" panose="02010600030101010101" pitchFamily="2" charset="-122"/>
                        </a:rPr>
                        <a:t>F</a:t>
                      </a:r>
                      <a:r>
                        <a:rPr lang="en-US" sz="900" b="1" kern="100" baseline="-25000">
                          <a:effectLst/>
                          <a:latin typeface="宋体" panose="02010600030101010101" pitchFamily="2" charset="-122"/>
                          <a:ea typeface="宋体" panose="02010600030101010101" pitchFamily="2" charset="-122"/>
                        </a:rPr>
                        <a:t>1</a:t>
                      </a:r>
                      <a:r>
                        <a:rPr lang="en-US" sz="900" b="1" kern="100">
                          <a:effectLst/>
                          <a:latin typeface="宋体" panose="02010600030101010101" pitchFamily="2" charset="-122"/>
                          <a:ea typeface="宋体" panose="02010600030101010101" pitchFamily="2" charset="-122"/>
                        </a:rPr>
                        <a:t> </a:t>
                      </a:r>
                      <a:r>
                        <a:rPr lang="zh-CN" sz="900" b="1" kern="100">
                          <a:effectLst/>
                          <a:latin typeface="宋体" panose="02010600030101010101" pitchFamily="2" charset="-122"/>
                          <a:ea typeface="宋体" panose="02010600030101010101" pitchFamily="2" charset="-122"/>
                        </a:rPr>
                        <a:t>值</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595031"/>
                  </a:ext>
                </a:extLst>
              </a:tr>
              <a:tr h="0">
                <a:tc>
                  <a:txBody>
                    <a:bodyPr/>
                    <a:lstStyle/>
                    <a:p>
                      <a:pPr indent="126365" algn="ctr">
                        <a:lnSpc>
                          <a:spcPct val="150000"/>
                        </a:lnSpc>
                      </a:pPr>
                      <a:r>
                        <a:rPr lang="zh-CN" sz="900" kern="100">
                          <a:effectLst/>
                          <a:latin typeface="宋体" panose="02010600030101010101" pitchFamily="2" charset="-122"/>
                          <a:ea typeface="宋体" panose="02010600030101010101" pitchFamily="2" charset="-122"/>
                        </a:rPr>
                        <a:t>混合推荐</a:t>
                      </a: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0.01996971</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0.00329531</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0.00565711</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3038211"/>
                  </a:ext>
                </a:extLst>
              </a:tr>
              <a:tr h="0">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Item CF (</a:t>
                      </a:r>
                      <a:r>
                        <a:rPr lang="zh-CN" sz="900" kern="100" dirty="0">
                          <a:effectLst/>
                          <a:latin typeface="宋体" panose="02010600030101010101" pitchFamily="2" charset="-122"/>
                          <a:ea typeface="宋体" panose="02010600030101010101" pitchFamily="2" charset="-122"/>
                        </a:rPr>
                        <a:t>对数似然</a:t>
                      </a:r>
                      <a:r>
                        <a:rPr lang="en-US" sz="900" kern="100" dirty="0">
                          <a:effectLst/>
                          <a:latin typeface="宋体" panose="02010600030101010101" pitchFamily="2" charset="-122"/>
                          <a:ea typeface="宋体" panose="02010600030101010101" pitchFamily="2" charset="-122"/>
                        </a:rPr>
                        <a:t>)</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0.00398054</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0.00342205</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0.00368023</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55588"/>
                  </a:ext>
                </a:extLst>
              </a:tr>
              <a:tr h="0">
                <a:tc>
                  <a:txBody>
                    <a:bodyPr/>
                    <a:lstStyle/>
                    <a:p>
                      <a:pPr indent="126365" algn="ctr">
                        <a:lnSpc>
                          <a:spcPct val="150000"/>
                        </a:lnSpc>
                      </a:pPr>
                      <a:r>
                        <a:rPr lang="en-US" sz="900" kern="100">
                          <a:effectLst/>
                          <a:latin typeface="宋体" panose="02010600030101010101" pitchFamily="2" charset="-122"/>
                          <a:ea typeface="宋体" panose="02010600030101010101" pitchFamily="2" charset="-122"/>
                        </a:rPr>
                        <a:t>User CF (</a:t>
                      </a:r>
                      <a:r>
                        <a:rPr lang="zh-CN" sz="900" kern="100">
                          <a:effectLst/>
                          <a:latin typeface="宋体" panose="02010600030101010101" pitchFamily="2" charset="-122"/>
                          <a:ea typeface="宋体" panose="02010600030101010101" pitchFamily="2" charset="-122"/>
                        </a:rPr>
                        <a:t>对数似然</a:t>
                      </a:r>
                      <a:r>
                        <a:rPr lang="en-US" sz="900" kern="100">
                          <a:effectLst/>
                          <a:latin typeface="宋体" panose="02010600030101010101" pitchFamily="2" charset="-122"/>
                          <a:ea typeface="宋体" panose="02010600030101010101" pitchFamily="2" charset="-122"/>
                        </a:rPr>
                        <a:t>)</a:t>
                      </a:r>
                      <a:endParaRPr lang="zh-CN" sz="900" kern="100">
                        <a:effectLst/>
                        <a:latin typeface="宋体" panose="02010600030101010101" pitchFamily="2" charset="-122"/>
                        <a:ea typeface="宋体" panose="02010600030101010101" pitchFamily="2" charset="-122"/>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0.02597403</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0.00152091</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126365" algn="ctr">
                        <a:lnSpc>
                          <a:spcPct val="150000"/>
                        </a:lnSpc>
                      </a:pPr>
                      <a:r>
                        <a:rPr lang="en-US" sz="900" kern="100" dirty="0">
                          <a:effectLst/>
                          <a:latin typeface="宋体" panose="02010600030101010101" pitchFamily="2" charset="-122"/>
                          <a:ea typeface="宋体" panose="02010600030101010101" pitchFamily="2" charset="-122"/>
                        </a:rPr>
                        <a:t>0.00287356</a:t>
                      </a:r>
                      <a:endParaRPr lang="zh-CN" sz="900" kern="100" dirty="0">
                        <a:effectLst/>
                        <a:latin typeface="宋体" panose="02010600030101010101" pitchFamily="2" charset="-122"/>
                        <a:ea typeface="宋体" panose="02010600030101010101" pitchFamily="2" charset="-122"/>
                      </a:endParaRPr>
                    </a:p>
                  </a:txBody>
                  <a:tcPr marL="9525" marR="9525" marT="9525" marB="95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148748"/>
                  </a:ext>
                </a:extLst>
              </a:tr>
            </a:tbl>
          </a:graphicData>
        </a:graphic>
      </p:graphicFrame>
    </p:spTree>
    <p:extLst>
      <p:ext uri="{BB962C8B-B14F-4D97-AF65-F5344CB8AC3E}">
        <p14:creationId xmlns:p14="http://schemas.microsoft.com/office/powerpoint/2010/main" val="278557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4067604" y="1976351"/>
            <a:ext cx="4659639" cy="2661781"/>
          </a:xfrm>
          <a:prstGeom prst="rect">
            <a:avLst/>
          </a:prstGeom>
        </p:spPr>
      </p:pic>
      <p:sp>
        <p:nvSpPr>
          <p:cNvPr id="3" name="Text 0"/>
          <p:cNvSpPr/>
          <p:nvPr/>
        </p:nvSpPr>
        <p:spPr>
          <a:xfrm>
            <a:off x="731134" y="685442"/>
            <a:ext cx="8042474" cy="365564"/>
          </a:xfrm>
          <a:prstGeom prst="rect">
            <a:avLst/>
          </a:prstGeom>
          <a:noFill/>
          <a:ln/>
        </p:spPr>
        <p:txBody>
          <a:bodyPr wrap="square" lIns="0" tIns="0" rIns="0" bIns="0" rtlCol="0" anchor="t"/>
          <a:lstStyle/>
          <a:p>
            <a:pPr>
              <a:lnSpc>
                <a:spcPts val="2900"/>
              </a:lnSpc>
            </a:pPr>
            <a:r>
              <a:rPr lang="zh-CN" altLang="en-US" sz="2200" b="0" kern="0" spc="-65">
                <a:solidFill>
                  <a:srgbClr val="888888"/>
                </a:solidFill>
                <a:latin typeface="宋体" panose="02010600030101010101" pitchFamily="2" charset="-122"/>
                <a:ea typeface="宋体" panose="02010600030101010101" pitchFamily="2" charset="-122"/>
                <a:cs typeface="HarmonyOS Sans SC" pitchFamily="34" charset="-120"/>
              </a:rPr>
              <a:t>实践</a:t>
            </a:r>
            <a:r>
              <a:rPr lang="en-US" sz="2200" b="0" kern="0" spc="-65">
                <a:solidFill>
                  <a:srgbClr val="888888"/>
                </a:solidFill>
                <a:latin typeface="宋体" panose="02010600030101010101" pitchFamily="2" charset="-122"/>
                <a:ea typeface="宋体" panose="02010600030101010101" pitchFamily="2" charset="-122"/>
                <a:cs typeface="HarmonyOS Sans SC" pitchFamily="34" charset="-120"/>
              </a:rPr>
              <a:t>运用</a:t>
            </a:r>
            <a:endParaRPr lang="en-US" sz="2175"/>
          </a:p>
        </p:txBody>
      </p:sp>
      <p:sp>
        <p:nvSpPr>
          <p:cNvPr id="4" name="Text 1"/>
          <p:cNvSpPr/>
          <p:nvPr/>
        </p:nvSpPr>
        <p:spPr>
          <a:xfrm>
            <a:off x="731134" y="1142397"/>
            <a:ext cx="8042474" cy="456959"/>
          </a:xfrm>
          <a:prstGeom prst="rect">
            <a:avLst/>
          </a:prstGeom>
          <a:noFill/>
          <a:ln/>
        </p:spPr>
        <p:txBody>
          <a:bodyPr wrap="square" lIns="0" tIns="0" rIns="0" bIns="0" rtlCol="0" anchor="t"/>
          <a:lstStyle/>
          <a:p>
            <a:pPr>
              <a:lnSpc>
                <a:spcPts val="3625"/>
              </a:lnSpc>
            </a:pPr>
            <a:r>
              <a:rPr lang="en-US" sz="2900" b="1" kern="0" spc="-87">
                <a:solidFill>
                  <a:srgbClr val="333333"/>
                </a:solidFill>
                <a:latin typeface="宋体" panose="02010600030101010101" pitchFamily="2" charset="-122"/>
                <a:ea typeface="宋体" panose="02010600030101010101" pitchFamily="2" charset="-122"/>
                <a:cs typeface="HarmonyOS Sans SC" pitchFamily="34" charset="-120"/>
              </a:rPr>
              <a:t>基于豆瓣用户行为的个性化影视推荐系统</a:t>
            </a:r>
            <a:endParaRPr lang="en-US" sz="2900"/>
          </a:p>
        </p:txBody>
      </p:sp>
      <p:sp>
        <p:nvSpPr>
          <p:cNvPr id="5" name="Text 2"/>
          <p:cNvSpPr/>
          <p:nvPr/>
        </p:nvSpPr>
        <p:spPr>
          <a:xfrm>
            <a:off x="731134" y="4409658"/>
            <a:ext cx="8042474" cy="274177"/>
          </a:xfrm>
          <a:prstGeom prst="rect">
            <a:avLst/>
          </a:prstGeom>
          <a:noFill/>
          <a:ln/>
        </p:spPr>
        <p:txBody>
          <a:bodyPr wrap="square" lIns="0" tIns="0" rIns="0" bIns="0" rtlCol="0" anchor="t"/>
          <a:lstStyle/>
          <a:p>
            <a:pPr>
              <a:lnSpc>
                <a:spcPts val="2175"/>
              </a:lnSpc>
            </a:pPr>
            <a:r>
              <a:rPr lang="en-US" sz="1500" b="0" kern="0" spc="-43">
                <a:solidFill>
                  <a:srgbClr val="333333"/>
                </a:solidFill>
                <a:latin typeface="宋体" panose="02010600030101010101" pitchFamily="2" charset="-122"/>
                <a:ea typeface="宋体" panose="02010600030101010101" pitchFamily="2" charset="-122"/>
                <a:cs typeface="HarmonyOS Sans SC" pitchFamily="34" charset="-120"/>
              </a:rPr>
              <a:t>网址：www.</a:t>
            </a:r>
            <a:endParaRPr lang="en-US" sz="14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69589" y="0"/>
            <a:ext cx="4569588" cy="5140786"/>
          </a:xfrm>
          <a:prstGeom prst="rect">
            <a:avLst/>
          </a:prstGeom>
        </p:spPr>
      </p:pic>
      <p:pic>
        <p:nvPicPr>
          <p:cNvPr id="3" name="Image 1"/>
          <p:cNvPicPr>
            <a:picLocks noChangeAspect="1"/>
          </p:cNvPicPr>
          <p:nvPr/>
        </p:nvPicPr>
        <p:blipFill>
          <a:blip r:embed="rId4"/>
          <a:srcRect/>
          <a:stretch/>
        </p:blipFill>
        <p:spPr>
          <a:xfrm>
            <a:off x="761600" y="845372"/>
            <a:ext cx="3046391" cy="1713595"/>
          </a:xfrm>
          <a:prstGeom prst="rect">
            <a:avLst/>
          </a:prstGeom>
        </p:spPr>
      </p:pic>
      <p:pic>
        <p:nvPicPr>
          <p:cNvPr id="4" name="Image 2" descr="preencoded.png"/>
          <p:cNvPicPr>
            <a:picLocks noChangeAspect="1"/>
          </p:cNvPicPr>
          <p:nvPr/>
        </p:nvPicPr>
        <p:blipFill>
          <a:blip r:embed="rId5"/>
          <a:stretch>
            <a:fillRect/>
          </a:stretch>
        </p:blipFill>
        <p:spPr>
          <a:xfrm>
            <a:off x="4935155" y="2776027"/>
            <a:ext cx="68542" cy="68542"/>
          </a:xfrm>
          <a:prstGeom prst="rect">
            <a:avLst/>
          </a:prstGeom>
        </p:spPr>
      </p:pic>
      <p:pic>
        <p:nvPicPr>
          <p:cNvPr id="5" name="Image 3" descr="preencoded.png"/>
          <p:cNvPicPr>
            <a:picLocks noChangeAspect="1"/>
          </p:cNvPicPr>
          <p:nvPr/>
        </p:nvPicPr>
        <p:blipFill>
          <a:blip r:embed="rId5"/>
          <a:stretch>
            <a:fillRect/>
          </a:stretch>
        </p:blipFill>
        <p:spPr>
          <a:xfrm>
            <a:off x="4935155" y="1459979"/>
            <a:ext cx="68542" cy="68542"/>
          </a:xfrm>
          <a:prstGeom prst="rect">
            <a:avLst/>
          </a:prstGeom>
        </p:spPr>
      </p:pic>
      <p:sp>
        <p:nvSpPr>
          <p:cNvPr id="6" name="Text 0"/>
          <p:cNvSpPr/>
          <p:nvPr/>
        </p:nvSpPr>
        <p:spPr>
          <a:xfrm>
            <a:off x="365569" y="228478"/>
            <a:ext cx="3838453"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基于豆瓣用户行为的个性化影视推荐系统</a:t>
            </a:r>
            <a:endParaRPr lang="en-US" sz="1631"/>
          </a:p>
        </p:txBody>
      </p:sp>
      <p:sp>
        <p:nvSpPr>
          <p:cNvPr id="7" name="Text 1"/>
          <p:cNvSpPr/>
          <p:nvPr/>
        </p:nvSpPr>
        <p:spPr>
          <a:xfrm>
            <a:off x="365569" y="571198"/>
            <a:ext cx="3838453" cy="0"/>
          </a:xfrm>
          <a:prstGeom prst="rect">
            <a:avLst/>
          </a:prstGeom>
          <a:noFill/>
          <a:ln/>
        </p:spPr>
        <p:txBody>
          <a:bodyPr wrap="square" lIns="0" tIns="0" rIns="0" bIns="0" rtlCol="0" anchor="t"/>
          <a:lstStyle/>
          <a:p>
            <a:endParaRPr lang="en-US"/>
          </a:p>
        </p:txBody>
      </p:sp>
      <p:sp>
        <p:nvSpPr>
          <p:cNvPr id="8" name="Text 2"/>
          <p:cNvSpPr/>
          <p:nvPr/>
        </p:nvSpPr>
        <p:spPr>
          <a:xfrm>
            <a:off x="365569" y="2755462"/>
            <a:ext cx="3838453" cy="251325"/>
          </a:xfrm>
          <a:prstGeom prst="rect">
            <a:avLst/>
          </a:prstGeom>
          <a:noFill/>
          <a:ln/>
        </p:spPr>
        <p:txBody>
          <a:bodyPr wrap="square" lIns="0" tIns="0" rIns="0" bIns="0" rtlCol="0" anchor="t"/>
          <a:lstStyle/>
          <a:p>
            <a:pPr>
              <a:lnSpc>
                <a:spcPts val="1994"/>
              </a:lnSpc>
            </a:pPr>
            <a:r>
              <a:rPr lang="en-US" sz="1200" b="1" kern="0" spc="-35">
                <a:solidFill>
                  <a:srgbClr val="306FC7"/>
                </a:solidFill>
                <a:latin typeface="宋体" panose="02010600030101010101" pitchFamily="2" charset="-122"/>
                <a:ea typeface="宋体" panose="02010600030101010101" pitchFamily="2" charset="-122"/>
                <a:cs typeface="HarmonyOS Sans SC" pitchFamily="34" charset="-120"/>
              </a:rPr>
              <a:t>项目背景</a:t>
            </a:r>
            <a:endParaRPr lang="en-US" sz="1178"/>
          </a:p>
        </p:txBody>
      </p:sp>
      <p:sp>
        <p:nvSpPr>
          <p:cNvPr id="9" name="Text 3"/>
          <p:cNvSpPr/>
          <p:nvPr/>
        </p:nvSpPr>
        <p:spPr>
          <a:xfrm>
            <a:off x="365569" y="3052479"/>
            <a:ext cx="3838453" cy="717424"/>
          </a:xfrm>
          <a:prstGeom prst="rect">
            <a:avLst/>
          </a:prstGeom>
          <a:noFill/>
          <a:ln/>
        </p:spPr>
        <p:txBody>
          <a:bodyPr wrap="square" lIns="0" tIns="0" rIns="0" bIns="0" rtlCol="0" anchor="t"/>
          <a:lstStyle/>
          <a:p>
            <a:pPr>
              <a:lnSpc>
                <a:spcPts val="1631"/>
              </a:lnSpc>
              <a:spcAft>
                <a:spcPts val="399"/>
              </a:spcAft>
            </a:pPr>
            <a:r>
              <a:rPr lang="en-US" sz="1000" b="1" kern="0" spc="-30">
                <a:latin typeface="宋体" panose="02010600030101010101" pitchFamily="2" charset="-122"/>
                <a:ea typeface="宋体" panose="02010600030101010101" pitchFamily="2" charset="-122"/>
                <a:cs typeface="HarmonyOS Sans SC" pitchFamily="34" charset="-120"/>
              </a:rPr>
              <a:t>定义：基于用户行为分析的个性化推荐系统</a:t>
            </a:r>
            <a:endParaRPr lang="en-US" sz="997" b="1"/>
          </a:p>
          <a:p>
            <a:pPr>
              <a:lnSpc>
                <a:spcPts val="1631"/>
              </a:lnSpc>
              <a:spcAft>
                <a:spcPts val="399"/>
              </a:spcAft>
            </a:pPr>
            <a:r>
              <a:rPr lang="en-US" sz="1000" b="1" kern="0" spc="-30">
                <a:latin typeface="宋体" panose="02010600030101010101" pitchFamily="2" charset="-122"/>
                <a:ea typeface="宋体" panose="02010600030101010101" pitchFamily="2" charset="-122"/>
                <a:cs typeface="HarmonyOS Sans SC" pitchFamily="34" charset="-120"/>
              </a:rPr>
              <a:t>目的：通过分析用户观影记录，提供符合兴趣的影视推荐</a:t>
            </a:r>
            <a:endParaRPr lang="en-US" sz="997" b="1"/>
          </a:p>
          <a:p>
            <a:pPr>
              <a:lnSpc>
                <a:spcPts val="1631"/>
              </a:lnSpc>
            </a:pPr>
            <a:r>
              <a:rPr lang="en-US" sz="1000" b="1" kern="0" spc="-30">
                <a:latin typeface="宋体" panose="02010600030101010101" pitchFamily="2" charset="-122"/>
                <a:ea typeface="宋体" panose="02010600030101010101" pitchFamily="2" charset="-122"/>
                <a:cs typeface="HarmonyOS Sans SC" pitchFamily="34" charset="-120"/>
              </a:rPr>
              <a:t>优势：帮助发现适合的电影 / 电视剧，提升观影体验</a:t>
            </a:r>
            <a:endParaRPr lang="en-US" sz="997" b="1"/>
          </a:p>
        </p:txBody>
      </p:sp>
      <p:sp>
        <p:nvSpPr>
          <p:cNvPr id="10" name="Text 4"/>
          <p:cNvSpPr/>
          <p:nvPr/>
        </p:nvSpPr>
        <p:spPr>
          <a:xfrm>
            <a:off x="4935155" y="1231501"/>
            <a:ext cx="3838453" cy="0"/>
          </a:xfrm>
          <a:prstGeom prst="rect">
            <a:avLst/>
          </a:prstGeom>
          <a:noFill/>
          <a:ln/>
        </p:spPr>
        <p:txBody>
          <a:bodyPr wrap="square" lIns="0" tIns="0" rIns="0" bIns="0" rtlCol="0" anchor="t"/>
          <a:lstStyle/>
          <a:p>
            <a:endParaRPr lang="en-US"/>
          </a:p>
        </p:txBody>
      </p:sp>
      <p:sp>
        <p:nvSpPr>
          <p:cNvPr id="11" name="Text 5"/>
          <p:cNvSpPr/>
          <p:nvPr/>
        </p:nvSpPr>
        <p:spPr>
          <a:xfrm>
            <a:off x="4935155" y="1231501"/>
            <a:ext cx="3838453" cy="0"/>
          </a:xfrm>
          <a:prstGeom prst="rect">
            <a:avLst/>
          </a:prstGeom>
          <a:noFill/>
          <a:ln/>
        </p:spPr>
        <p:txBody>
          <a:bodyPr wrap="square" lIns="0" tIns="0" rIns="0" bIns="0" rtlCol="0" anchor="t"/>
          <a:lstStyle/>
          <a:p>
            <a:endParaRPr lang="en-US"/>
          </a:p>
        </p:txBody>
      </p:sp>
      <p:sp>
        <p:nvSpPr>
          <p:cNvPr id="12" name="Text 6"/>
          <p:cNvSpPr/>
          <p:nvPr/>
        </p:nvSpPr>
        <p:spPr>
          <a:xfrm>
            <a:off x="5072242" y="1368588"/>
            <a:ext cx="3701366"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系统架构</a:t>
            </a:r>
            <a:endParaRPr lang="en-US" sz="1178" b="1"/>
          </a:p>
        </p:txBody>
      </p:sp>
      <p:sp>
        <p:nvSpPr>
          <p:cNvPr id="13" name="Text 7"/>
          <p:cNvSpPr/>
          <p:nvPr/>
        </p:nvSpPr>
        <p:spPr>
          <a:xfrm>
            <a:off x="5072242" y="1619917"/>
            <a:ext cx="3701366" cy="973319"/>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前后端分离</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前端：使用 Vue.js，通过 Ajax 与后端交互数据</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后端：使用 Spring Boot，提供 RESTful API 接口</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数据库：使用 MySQL 存储用户及影视数据</a:t>
            </a:r>
            <a:endParaRPr lang="en-US" sz="997"/>
          </a:p>
        </p:txBody>
      </p:sp>
      <p:sp>
        <p:nvSpPr>
          <p:cNvPr id="14" name="Text 8"/>
          <p:cNvSpPr/>
          <p:nvPr/>
        </p:nvSpPr>
        <p:spPr>
          <a:xfrm>
            <a:off x="5072242" y="2684628"/>
            <a:ext cx="3701366"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功能模块</a:t>
            </a:r>
            <a:endParaRPr lang="en-US" sz="1178" b="1"/>
          </a:p>
        </p:txBody>
      </p:sp>
      <p:sp>
        <p:nvSpPr>
          <p:cNvPr id="15" name="Text 9"/>
          <p:cNvSpPr/>
          <p:nvPr/>
        </p:nvSpPr>
        <p:spPr>
          <a:xfrm>
            <a:off x="5072242" y="2935957"/>
            <a:ext cx="3701366" cy="973326"/>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用户输入与推荐选项</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用户数据展示</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个性化推荐算法</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推荐结果展示</a:t>
            </a:r>
            <a:endParaRPr lang="en-US" sz="99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pic>
        <p:nvPicPr>
          <p:cNvPr id="3" name="Image 1" descr="preencoded.png"/>
          <p:cNvPicPr>
            <a:picLocks noChangeAspect="1"/>
          </p:cNvPicPr>
          <p:nvPr/>
        </p:nvPicPr>
        <p:blipFill>
          <a:blip r:embed="rId4"/>
          <a:stretch>
            <a:fillRect/>
          </a:stretch>
        </p:blipFill>
        <p:spPr>
          <a:xfrm>
            <a:off x="731134" y="2638932"/>
            <a:ext cx="616894" cy="182782"/>
          </a:xfrm>
          <a:prstGeom prst="rect">
            <a:avLst/>
          </a:prstGeom>
        </p:spPr>
      </p:pic>
      <p:sp>
        <p:nvSpPr>
          <p:cNvPr id="4" name="Text 0"/>
          <p:cNvSpPr/>
          <p:nvPr/>
        </p:nvSpPr>
        <p:spPr>
          <a:xfrm>
            <a:off x="731134" y="1907795"/>
            <a:ext cx="7676908" cy="548353"/>
          </a:xfrm>
          <a:prstGeom prst="rect">
            <a:avLst/>
          </a:prstGeom>
          <a:noFill/>
          <a:ln/>
        </p:spPr>
        <p:txBody>
          <a:bodyPr wrap="square" lIns="0" tIns="0" rIns="0" bIns="0" rtlCol="0" anchor="t"/>
          <a:lstStyle/>
          <a:p>
            <a:pPr>
              <a:lnSpc>
                <a:spcPts val="4350"/>
              </a:lnSpc>
            </a:pPr>
            <a:r>
              <a:rPr lang="en-US" sz="3600" b="1" kern="0" spc="-109">
                <a:solidFill>
                  <a:srgbClr val="306FC7"/>
                </a:solidFill>
                <a:latin typeface="宋体" panose="02010600030101010101" pitchFamily="2" charset="-122"/>
                <a:ea typeface="宋体" panose="02010600030101010101" pitchFamily="2" charset="-122"/>
                <a:cs typeface="HarmonyOS Sans SC" pitchFamily="34" charset="-120"/>
              </a:rPr>
              <a:t>论文总结</a:t>
            </a:r>
            <a:endParaRPr lang="en-US" sz="3625"/>
          </a:p>
        </p:txBody>
      </p:sp>
      <p:sp>
        <p:nvSpPr>
          <p:cNvPr id="5" name="Text 1"/>
          <p:cNvSpPr/>
          <p:nvPr/>
        </p:nvSpPr>
        <p:spPr>
          <a:xfrm>
            <a:off x="731134" y="4683822"/>
            <a:ext cx="7676908" cy="0"/>
          </a:xfrm>
          <a:prstGeom prst="rect">
            <a:avLst/>
          </a:prstGeom>
          <a:noFill/>
          <a:ln/>
        </p:spPr>
        <p:txBody>
          <a:bodyPr wrap="square" lIns="0" tIns="0" rIns="0" bIns="0" rtlCol="0" anchor="t"/>
          <a:lstStyle/>
          <a:p>
            <a:endParaRPr lang="en-US"/>
          </a:p>
        </p:txBody>
      </p:sp>
      <p:sp>
        <p:nvSpPr>
          <p:cNvPr id="6" name="Text 2"/>
          <p:cNvSpPr/>
          <p:nvPr/>
        </p:nvSpPr>
        <p:spPr>
          <a:xfrm>
            <a:off x="731134" y="1405153"/>
            <a:ext cx="7676908" cy="456959"/>
          </a:xfrm>
          <a:prstGeom prst="rect">
            <a:avLst/>
          </a:prstGeom>
          <a:noFill/>
          <a:ln/>
        </p:spPr>
        <p:txBody>
          <a:bodyPr wrap="square" lIns="0" tIns="0" rIns="0" bIns="0" rtlCol="0" anchor="t"/>
          <a:lstStyle/>
          <a:p>
            <a:pPr>
              <a:lnSpc>
                <a:spcPts val="3625"/>
              </a:lnSpc>
            </a:pPr>
            <a:r>
              <a:rPr lang="en-US" sz="2900" b="1" kern="0" spc="-87">
                <a:solidFill>
                  <a:srgbClr val="306FC7"/>
                </a:solidFill>
                <a:latin typeface="宋体" panose="02010600030101010101" pitchFamily="2" charset="-122"/>
                <a:ea typeface="宋体" panose="02010600030101010101" pitchFamily="2" charset="-122"/>
                <a:cs typeface="D-DIN" pitchFamily="34" charset="-120"/>
              </a:rPr>
              <a:t>04</a:t>
            </a:r>
            <a:endParaRPr lang="en-US" sz="2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140786" cy="5140786"/>
          </a:xfrm>
          <a:prstGeom prst="rect">
            <a:avLst/>
          </a:prstGeom>
        </p:spPr>
      </p:pic>
      <p:pic>
        <p:nvPicPr>
          <p:cNvPr id="3" name="Image 1" descr="preencoded.png"/>
          <p:cNvPicPr>
            <a:picLocks noChangeAspect="1"/>
          </p:cNvPicPr>
          <p:nvPr/>
        </p:nvPicPr>
        <p:blipFill>
          <a:blip r:embed="rId4"/>
          <a:stretch>
            <a:fillRect/>
          </a:stretch>
        </p:blipFill>
        <p:spPr>
          <a:xfrm>
            <a:off x="3309488" y="0"/>
            <a:ext cx="2520201" cy="456959"/>
          </a:xfrm>
          <a:prstGeom prst="rect">
            <a:avLst/>
          </a:prstGeom>
        </p:spPr>
      </p:pic>
      <p:sp>
        <p:nvSpPr>
          <p:cNvPr id="4" name="Text 0"/>
          <p:cNvSpPr/>
          <p:nvPr/>
        </p:nvSpPr>
        <p:spPr>
          <a:xfrm>
            <a:off x="5460658" y="1645052"/>
            <a:ext cx="3312951" cy="297024"/>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选题原因与研究内容</a:t>
            </a:r>
            <a:endParaRPr lang="en-US" sz="1631" b="1">
              <a:latin typeface="宋体" panose="02010600030101010101" pitchFamily="2" charset="-122"/>
              <a:ea typeface="宋体" panose="02010600030101010101" pitchFamily="2" charset="-122"/>
            </a:endParaRPr>
          </a:p>
        </p:txBody>
      </p:sp>
      <p:sp>
        <p:nvSpPr>
          <p:cNvPr id="5" name="Text 1"/>
          <p:cNvSpPr/>
          <p:nvPr/>
        </p:nvSpPr>
        <p:spPr>
          <a:xfrm>
            <a:off x="5460658" y="2239099"/>
            <a:ext cx="3312951" cy="297023"/>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研究方法及过程</a:t>
            </a:r>
            <a:endParaRPr lang="en-US" sz="1631" b="1">
              <a:latin typeface="宋体" panose="02010600030101010101" pitchFamily="2" charset="-122"/>
              <a:ea typeface="宋体" panose="02010600030101010101" pitchFamily="2" charset="-122"/>
            </a:endParaRPr>
          </a:p>
        </p:txBody>
      </p:sp>
      <p:sp>
        <p:nvSpPr>
          <p:cNvPr id="6" name="Text 2"/>
          <p:cNvSpPr/>
          <p:nvPr/>
        </p:nvSpPr>
        <p:spPr>
          <a:xfrm>
            <a:off x="5460658" y="2833145"/>
            <a:ext cx="3312951" cy="297023"/>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研究成果与运用</a:t>
            </a:r>
            <a:endParaRPr lang="en-US" sz="1631" b="1">
              <a:latin typeface="宋体" panose="02010600030101010101" pitchFamily="2" charset="-122"/>
              <a:ea typeface="宋体" panose="02010600030101010101" pitchFamily="2" charset="-122"/>
            </a:endParaRPr>
          </a:p>
        </p:txBody>
      </p:sp>
      <p:sp>
        <p:nvSpPr>
          <p:cNvPr id="7" name="Text 3"/>
          <p:cNvSpPr/>
          <p:nvPr/>
        </p:nvSpPr>
        <p:spPr>
          <a:xfrm>
            <a:off x="5460658" y="3427191"/>
            <a:ext cx="3312951" cy="297024"/>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论文总结</a:t>
            </a:r>
            <a:endParaRPr lang="en-US" sz="1631" b="1">
              <a:latin typeface="宋体" panose="02010600030101010101" pitchFamily="2" charset="-122"/>
              <a:ea typeface="宋体" panose="02010600030101010101" pitchFamily="2" charset="-122"/>
            </a:endParaRPr>
          </a:p>
        </p:txBody>
      </p:sp>
      <p:sp>
        <p:nvSpPr>
          <p:cNvPr id="8" name="Text 4"/>
          <p:cNvSpPr/>
          <p:nvPr/>
        </p:nvSpPr>
        <p:spPr>
          <a:xfrm>
            <a:off x="5003699" y="1633628"/>
            <a:ext cx="319872" cy="319871"/>
          </a:xfrm>
          <a:prstGeom prst="rect">
            <a:avLst/>
          </a:prstGeom>
          <a:noFill/>
          <a:ln/>
        </p:spPr>
        <p:txBody>
          <a:bodyPr wrap="square" lIns="0" tIns="0" rIns="0" bIns="0" rtlCol="0" anchor="t"/>
          <a:lstStyle/>
          <a:p>
            <a:r>
              <a:rPr lang="en-US" sz="1800" b="1" kern="0" spc="-54">
                <a:solidFill>
                  <a:srgbClr val="306FC7"/>
                </a:solidFill>
                <a:latin typeface="宋体" panose="02010600030101010101" pitchFamily="2" charset="-122"/>
                <a:ea typeface="宋体" panose="02010600030101010101" pitchFamily="2" charset="-122"/>
                <a:cs typeface="D-DIN" pitchFamily="34" charset="-120"/>
              </a:rPr>
              <a:t>1</a:t>
            </a:r>
            <a:endParaRPr lang="en-US" sz="1813"/>
          </a:p>
        </p:txBody>
      </p:sp>
      <p:sp>
        <p:nvSpPr>
          <p:cNvPr id="9" name="Text 5"/>
          <p:cNvSpPr/>
          <p:nvPr/>
        </p:nvSpPr>
        <p:spPr>
          <a:xfrm>
            <a:off x="5003699" y="2227674"/>
            <a:ext cx="319872" cy="319871"/>
          </a:xfrm>
          <a:prstGeom prst="rect">
            <a:avLst/>
          </a:prstGeom>
          <a:noFill/>
          <a:ln/>
        </p:spPr>
        <p:txBody>
          <a:bodyPr wrap="square" lIns="0" tIns="0" rIns="0" bIns="0" rtlCol="0" anchor="t"/>
          <a:lstStyle/>
          <a:p>
            <a:r>
              <a:rPr lang="en-US" sz="1800" b="1" kern="0" spc="-54">
                <a:solidFill>
                  <a:srgbClr val="306FC7"/>
                </a:solidFill>
                <a:latin typeface="宋体" panose="02010600030101010101" pitchFamily="2" charset="-122"/>
                <a:ea typeface="宋体" panose="02010600030101010101" pitchFamily="2" charset="-122"/>
                <a:cs typeface="D-DIN" pitchFamily="34" charset="-120"/>
              </a:rPr>
              <a:t>2</a:t>
            </a:r>
            <a:endParaRPr lang="en-US" sz="1813"/>
          </a:p>
        </p:txBody>
      </p:sp>
      <p:sp>
        <p:nvSpPr>
          <p:cNvPr id="10" name="Text 6"/>
          <p:cNvSpPr/>
          <p:nvPr/>
        </p:nvSpPr>
        <p:spPr>
          <a:xfrm>
            <a:off x="5003699" y="2821720"/>
            <a:ext cx="319872" cy="319871"/>
          </a:xfrm>
          <a:prstGeom prst="rect">
            <a:avLst/>
          </a:prstGeom>
          <a:noFill/>
          <a:ln/>
        </p:spPr>
        <p:txBody>
          <a:bodyPr wrap="square" lIns="0" tIns="0" rIns="0" bIns="0" rtlCol="0" anchor="t"/>
          <a:lstStyle/>
          <a:p>
            <a:r>
              <a:rPr lang="en-US" sz="1800" b="1" kern="0" spc="-54">
                <a:solidFill>
                  <a:srgbClr val="306FC7"/>
                </a:solidFill>
                <a:latin typeface="宋体" panose="02010600030101010101" pitchFamily="2" charset="-122"/>
                <a:ea typeface="宋体" panose="02010600030101010101" pitchFamily="2" charset="-122"/>
                <a:cs typeface="D-DIN" pitchFamily="34" charset="-120"/>
              </a:rPr>
              <a:t>3</a:t>
            </a:r>
            <a:endParaRPr lang="en-US" sz="1813"/>
          </a:p>
        </p:txBody>
      </p:sp>
      <p:sp>
        <p:nvSpPr>
          <p:cNvPr id="11" name="Text 7"/>
          <p:cNvSpPr/>
          <p:nvPr/>
        </p:nvSpPr>
        <p:spPr>
          <a:xfrm>
            <a:off x="5003699" y="3415766"/>
            <a:ext cx="319872" cy="319871"/>
          </a:xfrm>
          <a:prstGeom prst="rect">
            <a:avLst/>
          </a:prstGeom>
          <a:noFill/>
          <a:ln/>
        </p:spPr>
        <p:txBody>
          <a:bodyPr wrap="square" lIns="0" tIns="0" rIns="0" bIns="0" rtlCol="0" anchor="t"/>
          <a:lstStyle/>
          <a:p>
            <a:r>
              <a:rPr lang="en-US" sz="1800" b="1" kern="0" spc="-54">
                <a:solidFill>
                  <a:srgbClr val="306FC7"/>
                </a:solidFill>
                <a:latin typeface="宋体" panose="02010600030101010101" pitchFamily="2" charset="-122"/>
                <a:ea typeface="宋体" panose="02010600030101010101" pitchFamily="2" charset="-122"/>
                <a:cs typeface="D-DIN" pitchFamily="34" charset="-120"/>
              </a:rPr>
              <a:t>4</a:t>
            </a:r>
            <a:endParaRPr lang="en-US" sz="1813"/>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71034" y="3015931"/>
            <a:ext cx="8248105" cy="274177"/>
          </a:xfrm>
          <a:prstGeom prst="rect">
            <a:avLst/>
          </a:prstGeom>
        </p:spPr>
      </p:pic>
      <p:pic>
        <p:nvPicPr>
          <p:cNvPr id="3" name="Image 1" descr="preencoded.png"/>
          <p:cNvPicPr>
            <a:picLocks noChangeAspect="1"/>
          </p:cNvPicPr>
          <p:nvPr/>
        </p:nvPicPr>
        <p:blipFill>
          <a:blip r:embed="rId4"/>
          <a:stretch>
            <a:fillRect/>
          </a:stretch>
        </p:blipFill>
        <p:spPr>
          <a:xfrm>
            <a:off x="171360" y="1599352"/>
            <a:ext cx="8796456" cy="2696056"/>
          </a:xfrm>
          <a:prstGeom prst="rect">
            <a:avLst/>
          </a:prstGeom>
        </p:spPr>
      </p:pic>
      <p:pic>
        <p:nvPicPr>
          <p:cNvPr id="4" name="Image 2" descr="preencoded.png"/>
          <p:cNvPicPr>
            <a:picLocks noChangeAspect="1"/>
          </p:cNvPicPr>
          <p:nvPr/>
        </p:nvPicPr>
        <p:blipFill>
          <a:blip r:embed="rId5"/>
          <a:stretch>
            <a:fillRect/>
          </a:stretch>
        </p:blipFill>
        <p:spPr>
          <a:xfrm>
            <a:off x="5312146" y="3381495"/>
            <a:ext cx="2741753" cy="913918"/>
          </a:xfrm>
          <a:prstGeom prst="rect">
            <a:avLst/>
          </a:prstGeom>
        </p:spPr>
      </p:pic>
      <p:pic>
        <p:nvPicPr>
          <p:cNvPr id="5" name="Image 3" descr="preencoded.png"/>
          <p:cNvPicPr>
            <a:picLocks noChangeAspect="1"/>
          </p:cNvPicPr>
          <p:nvPr/>
        </p:nvPicPr>
        <p:blipFill>
          <a:blip r:embed="rId5"/>
          <a:stretch>
            <a:fillRect/>
          </a:stretch>
        </p:blipFill>
        <p:spPr>
          <a:xfrm>
            <a:off x="2113435" y="3381495"/>
            <a:ext cx="2741753" cy="913918"/>
          </a:xfrm>
          <a:prstGeom prst="rect">
            <a:avLst/>
          </a:prstGeom>
        </p:spPr>
      </p:pic>
      <p:pic>
        <p:nvPicPr>
          <p:cNvPr id="6" name="Image 4" descr="preencoded.png"/>
          <p:cNvPicPr>
            <a:picLocks noChangeAspect="1"/>
          </p:cNvPicPr>
          <p:nvPr/>
        </p:nvPicPr>
        <p:blipFill>
          <a:blip r:embed="rId6"/>
          <a:stretch>
            <a:fillRect/>
          </a:stretch>
        </p:blipFill>
        <p:spPr>
          <a:xfrm>
            <a:off x="3735639" y="1599352"/>
            <a:ext cx="2741753" cy="1325179"/>
          </a:xfrm>
          <a:prstGeom prst="rect">
            <a:avLst/>
          </a:prstGeom>
        </p:spPr>
      </p:pic>
      <p:pic>
        <p:nvPicPr>
          <p:cNvPr id="7" name="Image 5" descr="preencoded.png"/>
          <p:cNvPicPr>
            <a:picLocks noChangeAspect="1"/>
          </p:cNvPicPr>
          <p:nvPr/>
        </p:nvPicPr>
        <p:blipFill>
          <a:blip r:embed="rId6"/>
          <a:stretch>
            <a:fillRect/>
          </a:stretch>
        </p:blipFill>
        <p:spPr>
          <a:xfrm>
            <a:off x="536928" y="1599352"/>
            <a:ext cx="2741753" cy="1325179"/>
          </a:xfrm>
          <a:prstGeom prst="rect">
            <a:avLst/>
          </a:prstGeom>
        </p:spPr>
      </p:pic>
      <p:sp>
        <p:nvSpPr>
          <p:cNvPr id="8" name="Text 0"/>
          <p:cNvSpPr/>
          <p:nvPr/>
        </p:nvSpPr>
        <p:spPr>
          <a:xfrm>
            <a:off x="365569" y="228478"/>
            <a:ext cx="8408040"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论文总结</a:t>
            </a:r>
            <a:endParaRPr lang="en-US" sz="1631"/>
          </a:p>
        </p:txBody>
      </p:sp>
      <p:sp>
        <p:nvSpPr>
          <p:cNvPr id="9" name="Text 1"/>
          <p:cNvSpPr/>
          <p:nvPr/>
        </p:nvSpPr>
        <p:spPr>
          <a:xfrm>
            <a:off x="365568" y="571198"/>
            <a:ext cx="8602247" cy="502656"/>
          </a:xfrm>
          <a:prstGeom prst="rect">
            <a:avLst/>
          </a:prstGeom>
          <a:noFill/>
          <a:ln/>
        </p:spPr>
        <p:txBody>
          <a:bodyPr wrap="square" lIns="0" tIns="0" rIns="0" bIns="0" rtlCol="0" anchor="t"/>
          <a:lstStyle/>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本文全面深入地研究了基于用户行为分析的个性化推荐算法，构建了从理论到实证评估再到实践应用的知识框架和技术创新脉络。</a:t>
            </a:r>
            <a:endParaRPr lang="en-US" sz="1178"/>
          </a:p>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这些成果为未来个性化推荐算法的科研探索与产业应用奠定了坚实的理论基础和实践启示。</a:t>
            </a:r>
            <a:endParaRPr lang="en-US" sz="1178"/>
          </a:p>
        </p:txBody>
      </p:sp>
      <p:sp>
        <p:nvSpPr>
          <p:cNvPr id="10" name="Text 2"/>
          <p:cNvSpPr/>
          <p:nvPr/>
        </p:nvSpPr>
        <p:spPr>
          <a:xfrm>
            <a:off x="637458" y="1599352"/>
            <a:ext cx="2641223"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背景</a:t>
            </a:r>
            <a:r>
              <a:rPr lang="zh-CN" altLang="en-US" sz="1200" b="1" kern="0" spc="-35">
                <a:solidFill>
                  <a:srgbClr val="333333"/>
                </a:solidFill>
                <a:latin typeface="宋体" panose="02010600030101010101" pitchFamily="2" charset="-122"/>
                <a:ea typeface="宋体" panose="02010600030101010101" pitchFamily="2" charset="-122"/>
                <a:cs typeface="HarmonyOS Sans SC" pitchFamily="34" charset="-120"/>
              </a:rPr>
              <a:t>回顾</a:t>
            </a:r>
            <a:endParaRPr lang="en-US" sz="1178"/>
          </a:p>
        </p:txBody>
      </p:sp>
      <p:sp>
        <p:nvSpPr>
          <p:cNvPr id="11" name="Text 3"/>
          <p:cNvSpPr/>
          <p:nvPr/>
        </p:nvSpPr>
        <p:spPr>
          <a:xfrm>
            <a:off x="637458" y="1896378"/>
            <a:ext cx="2641223" cy="616896"/>
          </a:xfrm>
          <a:prstGeom prst="rect">
            <a:avLst/>
          </a:prstGeom>
          <a:noFill/>
          <a:ln/>
        </p:spPr>
        <p:txBody>
          <a:bodyPr wrap="square" lIns="0" tIns="0" rIns="0" bIns="0" rtlCol="0" anchor="t"/>
          <a:lstStyle/>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回顾了个性化推荐算法的兴起背景，强调其在应对信息过载、提升用户体验满意度以及激发关联产业经济效益等方面的重要性。</a:t>
            </a:r>
            <a:endParaRPr lang="en-US" sz="997"/>
          </a:p>
        </p:txBody>
      </p:sp>
      <p:sp>
        <p:nvSpPr>
          <p:cNvPr id="12" name="Text 4"/>
          <p:cNvSpPr/>
          <p:nvPr/>
        </p:nvSpPr>
        <p:spPr>
          <a:xfrm>
            <a:off x="3836169" y="1599352"/>
            <a:ext cx="2641223" cy="251325"/>
          </a:xfrm>
          <a:prstGeom prst="rect">
            <a:avLst/>
          </a:prstGeom>
          <a:noFill/>
          <a:ln/>
        </p:spPr>
        <p:txBody>
          <a:bodyPr wrap="square" lIns="0" tIns="0" rIns="0" bIns="0" rtlCol="0" anchor="t"/>
          <a:lstStyle/>
          <a:p>
            <a:pPr>
              <a:lnSpc>
                <a:spcPts val="1994"/>
              </a:lnSpc>
            </a:pPr>
            <a:r>
              <a:rPr lang="zh-CN" altLang="en-US" sz="1200" b="1" kern="0" spc="-35">
                <a:solidFill>
                  <a:srgbClr val="333333"/>
                </a:solidFill>
                <a:latin typeface="宋体" panose="02010600030101010101" pitchFamily="2" charset="-122"/>
                <a:ea typeface="宋体" panose="02010600030101010101" pitchFamily="2" charset="-122"/>
                <a:cs typeface="HarmonyOS Sans SC" pitchFamily="34" charset="-120"/>
              </a:rPr>
              <a:t>创新</a:t>
            </a: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优化</a:t>
            </a:r>
            <a:endParaRPr lang="en-US" sz="1178"/>
          </a:p>
        </p:txBody>
      </p:sp>
      <p:sp>
        <p:nvSpPr>
          <p:cNvPr id="13" name="Text 5"/>
          <p:cNvSpPr/>
          <p:nvPr/>
        </p:nvSpPr>
        <p:spPr>
          <a:xfrm>
            <a:off x="3836169" y="1896378"/>
            <a:ext cx="2741753" cy="1028157"/>
          </a:xfrm>
          <a:prstGeom prst="rect">
            <a:avLst/>
          </a:prstGeom>
          <a:noFill/>
          <a:ln/>
        </p:spPr>
        <p:txBody>
          <a:bodyPr wrap="square" lIns="0" tIns="0" rIns="0" bIns="0" rtlCol="0" anchor="t"/>
          <a:lstStyle/>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为了提高推荐精度，文章采用了对数似然比计算相似度，并提出了一种融合物品与用户协同过滤优点的混合优化模型，并在真实数据集上的实验结果表明该模型在推荐准确率上取得了显著提升。</a:t>
            </a:r>
            <a:endParaRPr lang="en-US" sz="997"/>
          </a:p>
        </p:txBody>
      </p:sp>
      <p:sp>
        <p:nvSpPr>
          <p:cNvPr id="14" name="Text 6"/>
          <p:cNvSpPr/>
          <p:nvPr/>
        </p:nvSpPr>
        <p:spPr>
          <a:xfrm>
            <a:off x="536928" y="3027349"/>
            <a:ext cx="1462267" cy="251325"/>
          </a:xfrm>
          <a:prstGeom prst="rect">
            <a:avLst/>
          </a:prstGeom>
          <a:noFill/>
          <a:ln/>
        </p:spPr>
        <p:txBody>
          <a:bodyPr wrap="square" lIns="0" tIns="0" rIns="0" bIns="0" rtlCol="0" anchor="t"/>
          <a:lstStyle/>
          <a:p>
            <a:pPr>
              <a:lnSpc>
                <a:spcPts val="1994"/>
              </a:lnSpc>
            </a:pPr>
            <a:r>
              <a:rPr lang="en-US" sz="1200" b="1" kern="0" spc="-35">
                <a:solidFill>
                  <a:srgbClr val="FFFFFF"/>
                </a:solidFill>
                <a:latin typeface="宋体" panose="02010600030101010101" pitchFamily="2" charset="-122"/>
                <a:ea typeface="宋体" panose="02010600030101010101" pitchFamily="2" charset="-122"/>
                <a:cs typeface="HarmonyOS Sans SC" pitchFamily="34" charset="-120"/>
              </a:rPr>
              <a:t>1</a:t>
            </a:r>
            <a:endParaRPr lang="en-US" sz="1178"/>
          </a:p>
        </p:txBody>
      </p:sp>
      <p:sp>
        <p:nvSpPr>
          <p:cNvPr id="15" name="Text 7"/>
          <p:cNvSpPr/>
          <p:nvPr/>
        </p:nvSpPr>
        <p:spPr>
          <a:xfrm>
            <a:off x="2136284" y="3027349"/>
            <a:ext cx="1462267" cy="251325"/>
          </a:xfrm>
          <a:prstGeom prst="rect">
            <a:avLst/>
          </a:prstGeom>
          <a:noFill/>
          <a:ln/>
        </p:spPr>
        <p:txBody>
          <a:bodyPr wrap="square" lIns="0" tIns="0" rIns="0" bIns="0" rtlCol="0" anchor="t"/>
          <a:lstStyle/>
          <a:p>
            <a:pPr>
              <a:lnSpc>
                <a:spcPts val="1994"/>
              </a:lnSpc>
            </a:pPr>
            <a:r>
              <a:rPr lang="en-US" sz="1200" b="1" kern="0" spc="-35">
                <a:solidFill>
                  <a:srgbClr val="FFFFFF"/>
                </a:solidFill>
                <a:latin typeface="宋体" panose="02010600030101010101" pitchFamily="2" charset="-122"/>
                <a:ea typeface="宋体" panose="02010600030101010101" pitchFamily="2" charset="-122"/>
                <a:cs typeface="HarmonyOS Sans SC" pitchFamily="34" charset="-120"/>
              </a:rPr>
              <a:t>2</a:t>
            </a:r>
            <a:endParaRPr lang="en-US" sz="1178"/>
          </a:p>
        </p:txBody>
      </p:sp>
      <p:sp>
        <p:nvSpPr>
          <p:cNvPr id="16" name="Text 8"/>
          <p:cNvSpPr/>
          <p:nvPr/>
        </p:nvSpPr>
        <p:spPr>
          <a:xfrm>
            <a:off x="3735639" y="3027349"/>
            <a:ext cx="1462267" cy="251325"/>
          </a:xfrm>
          <a:prstGeom prst="rect">
            <a:avLst/>
          </a:prstGeom>
          <a:noFill/>
          <a:ln/>
        </p:spPr>
        <p:txBody>
          <a:bodyPr wrap="square" lIns="0" tIns="0" rIns="0" bIns="0" rtlCol="0" anchor="t"/>
          <a:lstStyle/>
          <a:p>
            <a:pPr>
              <a:lnSpc>
                <a:spcPts val="1994"/>
              </a:lnSpc>
            </a:pPr>
            <a:r>
              <a:rPr lang="en-US" sz="1200" b="1" kern="0" spc="-35">
                <a:solidFill>
                  <a:srgbClr val="FFFFFF"/>
                </a:solidFill>
                <a:latin typeface="宋体" panose="02010600030101010101" pitchFamily="2" charset="-122"/>
                <a:ea typeface="宋体" panose="02010600030101010101" pitchFamily="2" charset="-122"/>
                <a:cs typeface="HarmonyOS Sans SC" pitchFamily="34" charset="-120"/>
              </a:rPr>
              <a:t>3</a:t>
            </a:r>
            <a:endParaRPr lang="en-US" sz="1178"/>
          </a:p>
        </p:txBody>
      </p:sp>
      <p:sp>
        <p:nvSpPr>
          <p:cNvPr id="17" name="Text 9"/>
          <p:cNvSpPr/>
          <p:nvPr/>
        </p:nvSpPr>
        <p:spPr>
          <a:xfrm>
            <a:off x="5334996" y="3027349"/>
            <a:ext cx="1462267" cy="251325"/>
          </a:xfrm>
          <a:prstGeom prst="rect">
            <a:avLst/>
          </a:prstGeom>
          <a:noFill/>
          <a:ln/>
        </p:spPr>
        <p:txBody>
          <a:bodyPr wrap="square" lIns="0" tIns="0" rIns="0" bIns="0" rtlCol="0" anchor="t"/>
          <a:lstStyle/>
          <a:p>
            <a:pPr>
              <a:lnSpc>
                <a:spcPts val="1994"/>
              </a:lnSpc>
            </a:pPr>
            <a:r>
              <a:rPr lang="en-US" sz="1200" b="1" kern="0" spc="-35">
                <a:solidFill>
                  <a:srgbClr val="FFFFFF"/>
                </a:solidFill>
                <a:latin typeface="宋体" panose="02010600030101010101" pitchFamily="2" charset="-122"/>
                <a:ea typeface="宋体" panose="02010600030101010101" pitchFamily="2" charset="-122"/>
                <a:cs typeface="HarmonyOS Sans SC" pitchFamily="34" charset="-120"/>
              </a:rPr>
              <a:t>4</a:t>
            </a:r>
            <a:endParaRPr lang="en-US" sz="1178"/>
          </a:p>
        </p:txBody>
      </p:sp>
      <p:sp>
        <p:nvSpPr>
          <p:cNvPr id="18" name="Text 10"/>
          <p:cNvSpPr/>
          <p:nvPr/>
        </p:nvSpPr>
        <p:spPr>
          <a:xfrm>
            <a:off x="2213967" y="3381495"/>
            <a:ext cx="2641221" cy="251331"/>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理论基础</a:t>
            </a:r>
            <a:endParaRPr lang="en-US" sz="1178"/>
          </a:p>
        </p:txBody>
      </p:sp>
      <p:sp>
        <p:nvSpPr>
          <p:cNvPr id="19" name="Text 11"/>
          <p:cNvSpPr/>
          <p:nvPr/>
        </p:nvSpPr>
        <p:spPr>
          <a:xfrm>
            <a:off x="2213967" y="3678512"/>
            <a:ext cx="2641221" cy="616896"/>
          </a:xfrm>
          <a:prstGeom prst="rect">
            <a:avLst/>
          </a:prstGeom>
          <a:noFill/>
          <a:ln/>
        </p:spPr>
        <p:txBody>
          <a:bodyPr wrap="square" lIns="0" tIns="0" rIns="0" bIns="0" rtlCol="0" anchor="t"/>
          <a:lstStyle/>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深入分析了推荐系统的内在运作机制和核心技术，特别是用户行为数据在个性化推荐中的关键作用。</a:t>
            </a:r>
            <a:endParaRPr lang="en-US" sz="997"/>
          </a:p>
        </p:txBody>
      </p:sp>
      <p:sp>
        <p:nvSpPr>
          <p:cNvPr id="20" name="Text 12"/>
          <p:cNvSpPr/>
          <p:nvPr/>
        </p:nvSpPr>
        <p:spPr>
          <a:xfrm>
            <a:off x="5412678" y="3381495"/>
            <a:ext cx="2641221" cy="251331"/>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实践运用</a:t>
            </a:r>
            <a:endParaRPr lang="en-US" sz="1178"/>
          </a:p>
        </p:txBody>
      </p:sp>
      <p:sp>
        <p:nvSpPr>
          <p:cNvPr id="21" name="Text 13"/>
          <p:cNvSpPr/>
          <p:nvPr/>
        </p:nvSpPr>
        <p:spPr>
          <a:xfrm>
            <a:off x="5412678" y="3678512"/>
            <a:ext cx="2641221" cy="616896"/>
          </a:xfrm>
          <a:prstGeom prst="rect">
            <a:avLst/>
          </a:prstGeom>
          <a:noFill/>
          <a:ln/>
        </p:spPr>
        <p:txBody>
          <a:bodyPr wrap="square" lIns="0" tIns="0" rIns="0" bIns="0" rtlCol="0" anchor="t"/>
          <a:lstStyle/>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最后，将理论研究成果转化为一款影视推荐平台，展示了基于用户行为分析的个性化推荐算法在现实业务场景中的实施能力和应用价值。</a:t>
            </a:r>
            <a:endParaRPr lang="en-US" sz="997"/>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pic>
        <p:nvPicPr>
          <p:cNvPr id="3" name="Image 1" descr="preencoded.png"/>
          <p:cNvPicPr>
            <a:picLocks noChangeAspect="1"/>
          </p:cNvPicPr>
          <p:nvPr/>
        </p:nvPicPr>
        <p:blipFill>
          <a:blip r:embed="rId4"/>
          <a:stretch>
            <a:fillRect/>
          </a:stretch>
        </p:blipFill>
        <p:spPr>
          <a:xfrm>
            <a:off x="0" y="0"/>
            <a:ext cx="4968712" cy="5140786"/>
          </a:xfrm>
          <a:prstGeom prst="rect">
            <a:avLst/>
          </a:prstGeom>
        </p:spPr>
      </p:pic>
      <p:pic>
        <p:nvPicPr>
          <p:cNvPr id="4" name="Image 2" descr="preencoded.png"/>
          <p:cNvPicPr>
            <a:picLocks noChangeAspect="1"/>
          </p:cNvPicPr>
          <p:nvPr/>
        </p:nvPicPr>
        <p:blipFill>
          <a:blip r:embed="rId5"/>
          <a:stretch>
            <a:fillRect/>
          </a:stretch>
        </p:blipFill>
        <p:spPr>
          <a:xfrm>
            <a:off x="731134" y="913919"/>
            <a:ext cx="2592528" cy="1343461"/>
          </a:xfrm>
          <a:prstGeom prst="rect">
            <a:avLst/>
          </a:prstGeom>
        </p:spPr>
      </p:pic>
      <p:sp>
        <p:nvSpPr>
          <p:cNvPr id="5" name="Text 0"/>
          <p:cNvSpPr/>
          <p:nvPr/>
        </p:nvSpPr>
        <p:spPr>
          <a:xfrm>
            <a:off x="731134" y="913919"/>
            <a:ext cx="2592528" cy="548353"/>
          </a:xfrm>
          <a:prstGeom prst="rect">
            <a:avLst/>
          </a:prstGeom>
          <a:noFill/>
          <a:ln/>
        </p:spPr>
        <p:txBody>
          <a:bodyPr wrap="square" lIns="0" tIns="0" rIns="0" bIns="0" rtlCol="0" anchor="t"/>
          <a:lstStyle/>
          <a:p>
            <a:pPr>
              <a:lnSpc>
                <a:spcPts val="4350"/>
              </a:lnSpc>
            </a:pPr>
            <a:r>
              <a:rPr lang="en-US" sz="3600" b="1" kern="0" spc="-109">
                <a:solidFill>
                  <a:srgbClr val="FFFFFF"/>
                </a:solidFill>
                <a:latin typeface="宋体" panose="02010600030101010101" pitchFamily="2" charset="-122"/>
                <a:ea typeface="宋体" panose="02010600030101010101" pitchFamily="2" charset="-122"/>
                <a:cs typeface="HarmonyOS Sans SC" pitchFamily="34" charset="-120"/>
              </a:rPr>
              <a:t>谢谢</a:t>
            </a:r>
            <a:endParaRPr lang="en-US" sz="3625"/>
          </a:p>
        </p:txBody>
      </p:sp>
      <p:sp>
        <p:nvSpPr>
          <p:cNvPr id="6" name="Text 1"/>
          <p:cNvSpPr/>
          <p:nvPr/>
        </p:nvSpPr>
        <p:spPr>
          <a:xfrm>
            <a:off x="822527" y="1791282"/>
            <a:ext cx="2501135" cy="365564"/>
          </a:xfrm>
          <a:prstGeom prst="rect">
            <a:avLst/>
          </a:prstGeom>
          <a:noFill/>
          <a:ln/>
        </p:spPr>
        <p:txBody>
          <a:bodyPr wrap="square" lIns="0" tIns="0" rIns="0" bIns="0" rtlCol="0" anchor="t"/>
          <a:lstStyle/>
          <a:p>
            <a:pPr>
              <a:lnSpc>
                <a:spcPts val="2900"/>
              </a:lnSpc>
            </a:pPr>
            <a:r>
              <a:rPr lang="en-US" sz="2200" b="0" kern="0" spc="-65">
                <a:solidFill>
                  <a:srgbClr val="FFFFFF"/>
                </a:solidFill>
                <a:latin typeface="宋体" panose="02010600030101010101" pitchFamily="2" charset="-122"/>
                <a:ea typeface="宋体" panose="02010600030101010101" pitchFamily="2" charset="-122"/>
                <a:cs typeface="HarmonyOS Sans SC" pitchFamily="34" charset="-120"/>
              </a:rPr>
              <a:t>演讲结束，提问时间</a:t>
            </a:r>
            <a:endParaRPr lang="en-US" sz="2175"/>
          </a:p>
        </p:txBody>
      </p:sp>
      <p:sp>
        <p:nvSpPr>
          <p:cNvPr id="7" name="Text 2"/>
          <p:cNvSpPr/>
          <p:nvPr/>
        </p:nvSpPr>
        <p:spPr>
          <a:xfrm>
            <a:off x="731134" y="4409649"/>
            <a:ext cx="2043463" cy="274177"/>
          </a:xfrm>
          <a:prstGeom prst="rect">
            <a:avLst/>
          </a:prstGeom>
          <a:noFill/>
          <a:ln/>
        </p:spPr>
        <p:txBody>
          <a:bodyPr wrap="square" lIns="0" tIns="0" rIns="0" bIns="0" rtlCol="0" anchor="t"/>
          <a:lstStyle/>
          <a:p>
            <a:pPr>
              <a:lnSpc>
                <a:spcPts val="2175"/>
              </a:lnSpc>
            </a:pPr>
            <a:r>
              <a:rPr lang="en-US" sz="1500" b="0" kern="0" spc="-43">
                <a:solidFill>
                  <a:srgbClr val="FFFFFF"/>
                </a:solidFill>
                <a:latin typeface="宋体" panose="02010600030101010101" pitchFamily="2" charset="-122"/>
                <a:ea typeface="宋体" panose="02010600030101010101" pitchFamily="2" charset="-122"/>
                <a:cs typeface="HarmonyOS Sans SC" pitchFamily="34" charset="-120"/>
              </a:rPr>
              <a:t>雒文飞 汇报于 2023-5-8</a:t>
            </a:r>
            <a:endParaRPr lang="en-US" sz="14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pic>
        <p:nvPicPr>
          <p:cNvPr id="3" name="Image 1" descr="preencoded.png"/>
          <p:cNvPicPr>
            <a:picLocks noChangeAspect="1"/>
          </p:cNvPicPr>
          <p:nvPr/>
        </p:nvPicPr>
        <p:blipFill>
          <a:blip r:embed="rId4"/>
          <a:stretch>
            <a:fillRect/>
          </a:stretch>
        </p:blipFill>
        <p:spPr>
          <a:xfrm>
            <a:off x="731134" y="2638938"/>
            <a:ext cx="616894" cy="182784"/>
          </a:xfrm>
          <a:prstGeom prst="rect">
            <a:avLst/>
          </a:prstGeom>
        </p:spPr>
      </p:pic>
      <p:sp>
        <p:nvSpPr>
          <p:cNvPr id="4" name="Text 0"/>
          <p:cNvSpPr/>
          <p:nvPr/>
        </p:nvSpPr>
        <p:spPr>
          <a:xfrm>
            <a:off x="731134" y="1907804"/>
            <a:ext cx="7676908" cy="548350"/>
          </a:xfrm>
          <a:prstGeom prst="rect">
            <a:avLst/>
          </a:prstGeom>
          <a:noFill/>
          <a:ln/>
        </p:spPr>
        <p:txBody>
          <a:bodyPr wrap="square" lIns="0" tIns="0" rIns="0" bIns="0" rtlCol="0" anchor="t"/>
          <a:lstStyle/>
          <a:p>
            <a:pPr>
              <a:lnSpc>
                <a:spcPts val="4350"/>
              </a:lnSpc>
            </a:pPr>
            <a:r>
              <a:rPr lang="en-US" sz="3600" b="1" kern="0" spc="-109">
                <a:solidFill>
                  <a:srgbClr val="306FC7"/>
                </a:solidFill>
                <a:latin typeface="宋体" panose="02010600030101010101" pitchFamily="2" charset="-122"/>
                <a:ea typeface="宋体" panose="02010600030101010101" pitchFamily="2" charset="-122"/>
                <a:cs typeface="HarmonyOS Sans SC" pitchFamily="34" charset="-120"/>
              </a:rPr>
              <a:t>选题原因与研究内容</a:t>
            </a:r>
            <a:endParaRPr lang="en-US" sz="3625" b="1">
              <a:latin typeface="宋体" panose="02010600030101010101" pitchFamily="2" charset="-122"/>
              <a:ea typeface="宋体" panose="02010600030101010101" pitchFamily="2" charset="-122"/>
            </a:endParaRPr>
          </a:p>
        </p:txBody>
      </p:sp>
      <p:sp>
        <p:nvSpPr>
          <p:cNvPr id="5" name="Text 1"/>
          <p:cNvSpPr/>
          <p:nvPr/>
        </p:nvSpPr>
        <p:spPr>
          <a:xfrm>
            <a:off x="731134" y="4683828"/>
            <a:ext cx="7676908" cy="0"/>
          </a:xfrm>
          <a:prstGeom prst="rect">
            <a:avLst/>
          </a:prstGeom>
          <a:noFill/>
          <a:ln/>
        </p:spPr>
        <p:txBody>
          <a:bodyPr wrap="square" lIns="0" tIns="0" rIns="0" bIns="0" rtlCol="0" anchor="t"/>
          <a:lstStyle/>
          <a:p>
            <a:endParaRPr lang="en-US"/>
          </a:p>
        </p:txBody>
      </p:sp>
      <p:sp>
        <p:nvSpPr>
          <p:cNvPr id="6" name="Text 2"/>
          <p:cNvSpPr/>
          <p:nvPr/>
        </p:nvSpPr>
        <p:spPr>
          <a:xfrm>
            <a:off x="731134" y="1405148"/>
            <a:ext cx="7676908" cy="456958"/>
          </a:xfrm>
          <a:prstGeom prst="rect">
            <a:avLst/>
          </a:prstGeom>
          <a:noFill/>
          <a:ln/>
        </p:spPr>
        <p:txBody>
          <a:bodyPr wrap="square" lIns="0" tIns="0" rIns="0" bIns="0" rtlCol="0" anchor="t"/>
          <a:lstStyle/>
          <a:p>
            <a:pPr>
              <a:lnSpc>
                <a:spcPts val="3625"/>
              </a:lnSpc>
            </a:pPr>
            <a:r>
              <a:rPr lang="en-US" sz="2900" b="1" kern="0" spc="-87">
                <a:solidFill>
                  <a:srgbClr val="306FC7"/>
                </a:solidFill>
                <a:latin typeface="宋体" panose="02010600030101010101" pitchFamily="2" charset="-122"/>
                <a:ea typeface="宋体" panose="02010600030101010101" pitchFamily="2" charset="-122"/>
                <a:cs typeface="D-DIN" pitchFamily="34" charset="-120"/>
              </a:rPr>
              <a:t>01</a:t>
            </a:r>
            <a:endParaRPr lang="en-US" sz="2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65569" y="3486596"/>
            <a:ext cx="8408040" cy="795107"/>
          </a:xfrm>
          <a:prstGeom prst="rect">
            <a:avLst/>
          </a:prstGeom>
        </p:spPr>
      </p:pic>
      <p:pic>
        <p:nvPicPr>
          <p:cNvPr id="3" name="Image 1" descr="preencoded.png"/>
          <p:cNvPicPr>
            <a:picLocks noChangeAspect="1"/>
          </p:cNvPicPr>
          <p:nvPr/>
        </p:nvPicPr>
        <p:blipFill>
          <a:blip r:embed="rId4"/>
          <a:stretch>
            <a:fillRect/>
          </a:stretch>
        </p:blipFill>
        <p:spPr>
          <a:xfrm>
            <a:off x="365569" y="2165984"/>
            <a:ext cx="8408040" cy="1137828"/>
          </a:xfrm>
          <a:prstGeom prst="rect">
            <a:avLst/>
          </a:prstGeom>
        </p:spPr>
      </p:pic>
      <p:pic>
        <p:nvPicPr>
          <p:cNvPr id="4" name="Image 2" descr="preencoded.png"/>
          <p:cNvPicPr>
            <a:picLocks noChangeAspect="1"/>
          </p:cNvPicPr>
          <p:nvPr/>
        </p:nvPicPr>
        <p:blipFill>
          <a:blip r:embed="rId5"/>
          <a:stretch>
            <a:fillRect/>
          </a:stretch>
        </p:blipFill>
        <p:spPr>
          <a:xfrm>
            <a:off x="365569" y="845373"/>
            <a:ext cx="8408040" cy="1137828"/>
          </a:xfrm>
          <a:prstGeom prst="rect">
            <a:avLst/>
          </a:prstGeom>
        </p:spPr>
      </p:pic>
      <p:pic>
        <p:nvPicPr>
          <p:cNvPr id="5" name="Image 3" descr="preencoded.png"/>
          <p:cNvPicPr>
            <a:picLocks noChangeAspect="1"/>
          </p:cNvPicPr>
          <p:nvPr/>
        </p:nvPicPr>
        <p:blipFill>
          <a:blip r:embed="rId6"/>
          <a:stretch>
            <a:fillRect/>
          </a:stretch>
        </p:blipFill>
        <p:spPr>
          <a:xfrm>
            <a:off x="2330491" y="4032660"/>
            <a:ext cx="45696" cy="45697"/>
          </a:xfrm>
          <a:prstGeom prst="rect">
            <a:avLst/>
          </a:prstGeom>
        </p:spPr>
      </p:pic>
      <p:pic>
        <p:nvPicPr>
          <p:cNvPr id="6" name="Image 4" descr="preencoded.png"/>
          <p:cNvPicPr>
            <a:picLocks noChangeAspect="1"/>
          </p:cNvPicPr>
          <p:nvPr/>
        </p:nvPicPr>
        <p:blipFill>
          <a:blip r:embed="rId6"/>
          <a:stretch>
            <a:fillRect/>
          </a:stretch>
        </p:blipFill>
        <p:spPr>
          <a:xfrm>
            <a:off x="2330491" y="3689941"/>
            <a:ext cx="45696" cy="45697"/>
          </a:xfrm>
          <a:prstGeom prst="rect">
            <a:avLst/>
          </a:prstGeom>
        </p:spPr>
      </p:pic>
      <p:pic>
        <p:nvPicPr>
          <p:cNvPr id="7" name="Image 5" descr="preencoded.png"/>
          <p:cNvPicPr>
            <a:picLocks noChangeAspect="1"/>
          </p:cNvPicPr>
          <p:nvPr/>
        </p:nvPicPr>
        <p:blipFill>
          <a:blip r:embed="rId6"/>
          <a:stretch>
            <a:fillRect/>
          </a:stretch>
        </p:blipFill>
        <p:spPr>
          <a:xfrm>
            <a:off x="2330491" y="3054769"/>
            <a:ext cx="45696" cy="45696"/>
          </a:xfrm>
          <a:prstGeom prst="rect">
            <a:avLst/>
          </a:prstGeom>
        </p:spPr>
      </p:pic>
      <p:pic>
        <p:nvPicPr>
          <p:cNvPr id="8" name="Image 6" descr="preencoded.png"/>
          <p:cNvPicPr>
            <a:picLocks noChangeAspect="1"/>
          </p:cNvPicPr>
          <p:nvPr/>
        </p:nvPicPr>
        <p:blipFill>
          <a:blip r:embed="rId6"/>
          <a:stretch>
            <a:fillRect/>
          </a:stretch>
        </p:blipFill>
        <p:spPr>
          <a:xfrm>
            <a:off x="2330491" y="2712050"/>
            <a:ext cx="45696" cy="45696"/>
          </a:xfrm>
          <a:prstGeom prst="rect">
            <a:avLst/>
          </a:prstGeom>
        </p:spPr>
      </p:pic>
      <p:pic>
        <p:nvPicPr>
          <p:cNvPr id="9" name="Image 7" descr="preencoded.png"/>
          <p:cNvPicPr>
            <a:picLocks noChangeAspect="1"/>
          </p:cNvPicPr>
          <p:nvPr/>
        </p:nvPicPr>
        <p:blipFill>
          <a:blip r:embed="rId6"/>
          <a:stretch>
            <a:fillRect/>
          </a:stretch>
        </p:blipFill>
        <p:spPr>
          <a:xfrm>
            <a:off x="2330491" y="2369332"/>
            <a:ext cx="45696" cy="45696"/>
          </a:xfrm>
          <a:prstGeom prst="rect">
            <a:avLst/>
          </a:prstGeom>
        </p:spPr>
      </p:pic>
      <p:pic>
        <p:nvPicPr>
          <p:cNvPr id="10" name="Image 8" descr="preencoded.png"/>
          <p:cNvPicPr>
            <a:picLocks noChangeAspect="1"/>
          </p:cNvPicPr>
          <p:nvPr/>
        </p:nvPicPr>
        <p:blipFill>
          <a:blip r:embed="rId6"/>
          <a:stretch>
            <a:fillRect/>
          </a:stretch>
        </p:blipFill>
        <p:spPr>
          <a:xfrm>
            <a:off x="2330491" y="1734159"/>
            <a:ext cx="45696" cy="45696"/>
          </a:xfrm>
          <a:prstGeom prst="rect">
            <a:avLst/>
          </a:prstGeom>
        </p:spPr>
      </p:pic>
      <p:pic>
        <p:nvPicPr>
          <p:cNvPr id="11" name="Image 9" descr="preencoded.png"/>
          <p:cNvPicPr>
            <a:picLocks noChangeAspect="1"/>
          </p:cNvPicPr>
          <p:nvPr/>
        </p:nvPicPr>
        <p:blipFill>
          <a:blip r:embed="rId6"/>
          <a:stretch>
            <a:fillRect/>
          </a:stretch>
        </p:blipFill>
        <p:spPr>
          <a:xfrm>
            <a:off x="2330491" y="1391441"/>
            <a:ext cx="45696" cy="45696"/>
          </a:xfrm>
          <a:prstGeom prst="rect">
            <a:avLst/>
          </a:prstGeom>
        </p:spPr>
      </p:pic>
      <p:pic>
        <p:nvPicPr>
          <p:cNvPr id="12" name="Image 10" descr="preencoded.png"/>
          <p:cNvPicPr>
            <a:picLocks noChangeAspect="1"/>
          </p:cNvPicPr>
          <p:nvPr/>
        </p:nvPicPr>
        <p:blipFill>
          <a:blip r:embed="rId6"/>
          <a:stretch>
            <a:fillRect/>
          </a:stretch>
        </p:blipFill>
        <p:spPr>
          <a:xfrm>
            <a:off x="2330491" y="1048720"/>
            <a:ext cx="45696" cy="45696"/>
          </a:xfrm>
          <a:prstGeom prst="rect">
            <a:avLst/>
          </a:prstGeom>
        </p:spPr>
      </p:pic>
      <p:sp>
        <p:nvSpPr>
          <p:cNvPr id="13" name="Text 0"/>
          <p:cNvSpPr/>
          <p:nvPr/>
        </p:nvSpPr>
        <p:spPr>
          <a:xfrm>
            <a:off x="365569" y="228479"/>
            <a:ext cx="8408040" cy="297024"/>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必要性分析</a:t>
            </a:r>
            <a:endParaRPr lang="en-US" sz="1631">
              <a:latin typeface="宋体" panose="02010600030101010101" pitchFamily="2" charset="-122"/>
              <a:ea typeface="宋体" panose="02010600030101010101" pitchFamily="2" charset="-122"/>
            </a:endParaRPr>
          </a:p>
        </p:txBody>
      </p:sp>
      <p:sp>
        <p:nvSpPr>
          <p:cNvPr id="14" name="Text 1"/>
          <p:cNvSpPr/>
          <p:nvPr/>
        </p:nvSpPr>
        <p:spPr>
          <a:xfrm>
            <a:off x="365569" y="571200"/>
            <a:ext cx="8408040" cy="0"/>
          </a:xfrm>
          <a:prstGeom prst="rect">
            <a:avLst/>
          </a:prstGeom>
          <a:noFill/>
          <a:ln/>
        </p:spPr>
        <p:txBody>
          <a:bodyPr wrap="square" lIns="0" tIns="0" rIns="0" bIns="0" rtlCol="0" anchor="t"/>
          <a:lstStyle/>
          <a:p>
            <a:endParaRPr lang="en-US"/>
          </a:p>
        </p:txBody>
      </p:sp>
      <p:sp>
        <p:nvSpPr>
          <p:cNvPr id="15" name="Text 2"/>
          <p:cNvSpPr/>
          <p:nvPr/>
        </p:nvSpPr>
        <p:spPr>
          <a:xfrm>
            <a:off x="548351" y="945905"/>
            <a:ext cx="1690749" cy="251326"/>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应对信息过载</a:t>
            </a:r>
            <a:endParaRPr lang="en-US" sz="1178">
              <a:latin typeface="宋体" panose="02010600030101010101" pitchFamily="2" charset="-122"/>
              <a:ea typeface="宋体" panose="02010600030101010101" pitchFamily="2" charset="-122"/>
            </a:endParaRPr>
          </a:p>
        </p:txBody>
      </p:sp>
      <p:sp>
        <p:nvSpPr>
          <p:cNvPr id="16" name="Text 3"/>
          <p:cNvSpPr/>
          <p:nvPr/>
        </p:nvSpPr>
        <p:spPr>
          <a:xfrm>
            <a:off x="2467579" y="945905"/>
            <a:ext cx="3920706" cy="251326"/>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互联网发展导致信息量爆炸式增长</a:t>
            </a:r>
            <a:endParaRPr lang="en-US" sz="1178">
              <a:latin typeface="宋体" panose="02010600030101010101" pitchFamily="2" charset="-122"/>
              <a:ea typeface="宋体" panose="02010600030101010101" pitchFamily="2" charset="-122"/>
            </a:endParaRPr>
          </a:p>
        </p:txBody>
      </p:sp>
      <p:sp>
        <p:nvSpPr>
          <p:cNvPr id="17" name="Text 4"/>
          <p:cNvSpPr/>
          <p:nvPr/>
        </p:nvSpPr>
        <p:spPr>
          <a:xfrm>
            <a:off x="2467579" y="1197233"/>
            <a:ext cx="3920706" cy="0"/>
          </a:xfrm>
          <a:prstGeom prst="rect">
            <a:avLst/>
          </a:prstGeom>
          <a:noFill/>
          <a:ln/>
        </p:spPr>
        <p:txBody>
          <a:bodyPr wrap="square" lIns="0" tIns="0" rIns="0" bIns="0" rtlCol="0" anchor="t"/>
          <a:lstStyle/>
          <a:p>
            <a:endParaRPr lang="en-US"/>
          </a:p>
        </p:txBody>
      </p:sp>
      <p:sp>
        <p:nvSpPr>
          <p:cNvPr id="18" name="Text 5"/>
          <p:cNvSpPr/>
          <p:nvPr/>
        </p:nvSpPr>
        <p:spPr>
          <a:xfrm>
            <a:off x="2467579" y="1288624"/>
            <a:ext cx="3920706" cy="251326"/>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用户难以从庞杂信息中找到所需内容</a:t>
            </a:r>
            <a:endParaRPr lang="en-US" sz="1178">
              <a:latin typeface="宋体" panose="02010600030101010101" pitchFamily="2" charset="-122"/>
              <a:ea typeface="宋体" panose="02010600030101010101" pitchFamily="2" charset="-122"/>
            </a:endParaRPr>
          </a:p>
        </p:txBody>
      </p:sp>
      <p:sp>
        <p:nvSpPr>
          <p:cNvPr id="19" name="Text 6"/>
          <p:cNvSpPr/>
          <p:nvPr/>
        </p:nvSpPr>
        <p:spPr>
          <a:xfrm>
            <a:off x="2467579" y="1539951"/>
            <a:ext cx="3920706" cy="0"/>
          </a:xfrm>
          <a:prstGeom prst="rect">
            <a:avLst/>
          </a:prstGeom>
          <a:noFill/>
          <a:ln/>
        </p:spPr>
        <p:txBody>
          <a:bodyPr wrap="square" lIns="0" tIns="0" rIns="0" bIns="0" rtlCol="0" anchor="t"/>
          <a:lstStyle/>
          <a:p>
            <a:endParaRPr lang="en-US"/>
          </a:p>
        </p:txBody>
      </p:sp>
      <p:sp>
        <p:nvSpPr>
          <p:cNvPr id="20" name="Text 7"/>
          <p:cNvSpPr/>
          <p:nvPr/>
        </p:nvSpPr>
        <p:spPr>
          <a:xfrm>
            <a:off x="2467579" y="1631345"/>
            <a:ext cx="3920706" cy="251326"/>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个性化推荐算法帮助发现感兴趣内容，解决信息过载问题</a:t>
            </a:r>
            <a:endParaRPr lang="en-US" sz="1178">
              <a:latin typeface="宋体" panose="02010600030101010101" pitchFamily="2" charset="-122"/>
              <a:ea typeface="宋体" panose="02010600030101010101" pitchFamily="2" charset="-122"/>
            </a:endParaRPr>
          </a:p>
        </p:txBody>
      </p:sp>
      <p:sp>
        <p:nvSpPr>
          <p:cNvPr id="21" name="Text 8"/>
          <p:cNvSpPr/>
          <p:nvPr/>
        </p:nvSpPr>
        <p:spPr>
          <a:xfrm>
            <a:off x="2467579" y="1882670"/>
            <a:ext cx="3920706" cy="0"/>
          </a:xfrm>
          <a:prstGeom prst="rect">
            <a:avLst/>
          </a:prstGeom>
          <a:noFill/>
          <a:ln/>
        </p:spPr>
        <p:txBody>
          <a:bodyPr wrap="square" lIns="0" tIns="0" rIns="0" bIns="0" rtlCol="0" anchor="t"/>
          <a:lstStyle/>
          <a:p>
            <a:endParaRPr lang="en-US"/>
          </a:p>
        </p:txBody>
      </p:sp>
      <p:sp>
        <p:nvSpPr>
          <p:cNvPr id="22" name="Text 9"/>
          <p:cNvSpPr/>
          <p:nvPr/>
        </p:nvSpPr>
        <p:spPr>
          <a:xfrm>
            <a:off x="548351" y="2266517"/>
            <a:ext cx="1690749" cy="251328"/>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商业价值</a:t>
            </a:r>
            <a:endParaRPr lang="en-US" sz="1178">
              <a:latin typeface="宋体" panose="02010600030101010101" pitchFamily="2" charset="-122"/>
              <a:ea typeface="宋体" panose="02010600030101010101" pitchFamily="2" charset="-122"/>
            </a:endParaRPr>
          </a:p>
        </p:txBody>
      </p:sp>
      <p:sp>
        <p:nvSpPr>
          <p:cNvPr id="23" name="Text 10"/>
          <p:cNvSpPr/>
          <p:nvPr/>
        </p:nvSpPr>
        <p:spPr>
          <a:xfrm>
            <a:off x="2467579" y="2266517"/>
            <a:ext cx="3920706" cy="251328"/>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提高用户满意度，增强用户粘性</a:t>
            </a:r>
            <a:endParaRPr lang="en-US" sz="1178">
              <a:latin typeface="宋体" panose="02010600030101010101" pitchFamily="2" charset="-122"/>
              <a:ea typeface="宋体" panose="02010600030101010101" pitchFamily="2" charset="-122"/>
            </a:endParaRPr>
          </a:p>
        </p:txBody>
      </p:sp>
      <p:sp>
        <p:nvSpPr>
          <p:cNvPr id="24" name="Text 11"/>
          <p:cNvSpPr/>
          <p:nvPr/>
        </p:nvSpPr>
        <p:spPr>
          <a:xfrm>
            <a:off x="2467579" y="2517844"/>
            <a:ext cx="3920706" cy="0"/>
          </a:xfrm>
          <a:prstGeom prst="rect">
            <a:avLst/>
          </a:prstGeom>
          <a:noFill/>
          <a:ln/>
        </p:spPr>
        <p:txBody>
          <a:bodyPr wrap="square" lIns="0" tIns="0" rIns="0" bIns="0" rtlCol="0" anchor="t"/>
          <a:lstStyle/>
          <a:p>
            <a:endParaRPr lang="en-US"/>
          </a:p>
        </p:txBody>
      </p:sp>
      <p:sp>
        <p:nvSpPr>
          <p:cNvPr id="25" name="Text 12"/>
          <p:cNvSpPr/>
          <p:nvPr/>
        </p:nvSpPr>
        <p:spPr>
          <a:xfrm>
            <a:off x="2467579" y="2609235"/>
            <a:ext cx="3920706" cy="251328"/>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创造更多商业机会</a:t>
            </a:r>
            <a:endParaRPr lang="en-US" sz="1178">
              <a:latin typeface="宋体" panose="02010600030101010101" pitchFamily="2" charset="-122"/>
              <a:ea typeface="宋体" panose="02010600030101010101" pitchFamily="2" charset="-122"/>
            </a:endParaRPr>
          </a:p>
        </p:txBody>
      </p:sp>
      <p:sp>
        <p:nvSpPr>
          <p:cNvPr id="26" name="Text 13"/>
          <p:cNvSpPr/>
          <p:nvPr/>
        </p:nvSpPr>
        <p:spPr>
          <a:xfrm>
            <a:off x="2467579" y="2860563"/>
            <a:ext cx="3920706" cy="0"/>
          </a:xfrm>
          <a:prstGeom prst="rect">
            <a:avLst/>
          </a:prstGeom>
          <a:noFill/>
          <a:ln/>
        </p:spPr>
        <p:txBody>
          <a:bodyPr wrap="square" lIns="0" tIns="0" rIns="0" bIns="0" rtlCol="0" anchor="t"/>
          <a:lstStyle/>
          <a:p>
            <a:endParaRPr lang="en-US"/>
          </a:p>
        </p:txBody>
      </p:sp>
      <p:sp>
        <p:nvSpPr>
          <p:cNvPr id="27" name="Text 14"/>
          <p:cNvSpPr/>
          <p:nvPr/>
        </p:nvSpPr>
        <p:spPr>
          <a:xfrm>
            <a:off x="2467579" y="2951954"/>
            <a:ext cx="3920706" cy="251328"/>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对企业实现精准营销和提升转化率具有重要价值</a:t>
            </a:r>
            <a:endParaRPr lang="en-US" sz="1178">
              <a:latin typeface="宋体" panose="02010600030101010101" pitchFamily="2" charset="-122"/>
              <a:ea typeface="宋体" panose="02010600030101010101" pitchFamily="2" charset="-122"/>
            </a:endParaRPr>
          </a:p>
        </p:txBody>
      </p:sp>
      <p:sp>
        <p:nvSpPr>
          <p:cNvPr id="28" name="Text 15"/>
          <p:cNvSpPr/>
          <p:nvPr/>
        </p:nvSpPr>
        <p:spPr>
          <a:xfrm>
            <a:off x="2467579" y="3203282"/>
            <a:ext cx="3920706" cy="0"/>
          </a:xfrm>
          <a:prstGeom prst="rect">
            <a:avLst/>
          </a:prstGeom>
          <a:noFill/>
          <a:ln/>
        </p:spPr>
        <p:txBody>
          <a:bodyPr wrap="square" lIns="0" tIns="0" rIns="0" bIns="0" rtlCol="0" anchor="t"/>
          <a:lstStyle/>
          <a:p>
            <a:endParaRPr lang="en-US"/>
          </a:p>
        </p:txBody>
      </p:sp>
      <p:sp>
        <p:nvSpPr>
          <p:cNvPr id="29" name="Text 16"/>
          <p:cNvSpPr/>
          <p:nvPr/>
        </p:nvSpPr>
        <p:spPr>
          <a:xfrm>
            <a:off x="548351" y="3587126"/>
            <a:ext cx="1690749" cy="251328"/>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技术进步需求</a:t>
            </a:r>
            <a:endParaRPr lang="en-US" sz="1178">
              <a:latin typeface="宋体" panose="02010600030101010101" pitchFamily="2" charset="-122"/>
              <a:ea typeface="宋体" panose="02010600030101010101" pitchFamily="2" charset="-122"/>
            </a:endParaRPr>
          </a:p>
        </p:txBody>
      </p:sp>
      <p:sp>
        <p:nvSpPr>
          <p:cNvPr id="30" name="Text 17"/>
          <p:cNvSpPr/>
          <p:nvPr/>
        </p:nvSpPr>
        <p:spPr>
          <a:xfrm>
            <a:off x="2467579" y="3587126"/>
            <a:ext cx="3920706" cy="251328"/>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现有推荐算法在处理大规模数据和稀疏数据方面有改进空间</a:t>
            </a:r>
            <a:endParaRPr lang="en-US" sz="1178">
              <a:latin typeface="宋体" panose="02010600030101010101" pitchFamily="2" charset="-122"/>
              <a:ea typeface="宋体" panose="02010600030101010101" pitchFamily="2" charset="-122"/>
            </a:endParaRPr>
          </a:p>
        </p:txBody>
      </p:sp>
      <p:sp>
        <p:nvSpPr>
          <p:cNvPr id="31" name="Text 18"/>
          <p:cNvSpPr/>
          <p:nvPr/>
        </p:nvSpPr>
        <p:spPr>
          <a:xfrm>
            <a:off x="2467579" y="3838454"/>
            <a:ext cx="3920706" cy="0"/>
          </a:xfrm>
          <a:prstGeom prst="rect">
            <a:avLst/>
          </a:prstGeom>
          <a:noFill/>
          <a:ln/>
        </p:spPr>
        <p:txBody>
          <a:bodyPr wrap="square" lIns="0" tIns="0" rIns="0" bIns="0" rtlCol="0" anchor="t"/>
          <a:lstStyle/>
          <a:p>
            <a:endParaRPr lang="en-US"/>
          </a:p>
        </p:txBody>
      </p:sp>
      <p:sp>
        <p:nvSpPr>
          <p:cNvPr id="32" name="Text 19"/>
          <p:cNvSpPr/>
          <p:nvPr/>
        </p:nvSpPr>
        <p:spPr>
          <a:xfrm>
            <a:off x="2467579" y="3929845"/>
            <a:ext cx="3920706" cy="251328"/>
          </a:xfrm>
          <a:prstGeom prst="rect">
            <a:avLst/>
          </a:prstGeom>
          <a:noFill/>
          <a:ln/>
        </p:spPr>
        <p:txBody>
          <a:bodyPr wrap="square" lIns="0" tIns="0" rIns="0" bIns="0" rtlCol="0" anchor="t"/>
          <a:lstStyle/>
          <a:p>
            <a:pPr>
              <a:lnSpc>
                <a:spcPts val="1994"/>
              </a:lnSpc>
            </a:pPr>
            <a:r>
              <a:rPr lang="en-US" sz="1200" b="0" kern="0" spc="-35">
                <a:solidFill>
                  <a:srgbClr val="333333"/>
                </a:solidFill>
                <a:latin typeface="宋体" panose="02010600030101010101" pitchFamily="2" charset="-122"/>
                <a:ea typeface="宋体" panose="02010600030101010101" pitchFamily="2" charset="-122"/>
                <a:cs typeface="HarmonyOS Sans SC" pitchFamily="34" charset="-120"/>
              </a:rPr>
              <a:t>本文提出的方法有望提高推荐算法的准确性和效率</a:t>
            </a:r>
            <a:endParaRPr lang="en-US" sz="1178">
              <a:latin typeface="宋体" panose="02010600030101010101" pitchFamily="2" charset="-122"/>
              <a:ea typeface="宋体" panose="02010600030101010101" pitchFamily="2" charset="-122"/>
            </a:endParaRPr>
          </a:p>
        </p:txBody>
      </p:sp>
      <p:sp>
        <p:nvSpPr>
          <p:cNvPr id="33" name="Text 20"/>
          <p:cNvSpPr/>
          <p:nvPr/>
        </p:nvSpPr>
        <p:spPr>
          <a:xfrm>
            <a:off x="2467579" y="4181173"/>
            <a:ext cx="3920706" cy="0"/>
          </a:xfrm>
          <a:prstGeom prst="rect">
            <a:avLst/>
          </a:prstGeom>
          <a:noFill/>
          <a:ln/>
        </p:spPr>
        <p:txBody>
          <a:bodyPr wrap="square" lIns="0" tIns="0" rIns="0" bIns="0" rtlCol="0" anchor="t"/>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666290" y="0"/>
            <a:ext cx="3472886" cy="5140786"/>
          </a:xfrm>
          <a:prstGeom prst="rect">
            <a:avLst/>
          </a:prstGeom>
        </p:spPr>
      </p:pic>
      <p:pic>
        <p:nvPicPr>
          <p:cNvPr id="3" name="Image 1" descr="preencoded.png"/>
          <p:cNvPicPr>
            <a:picLocks noChangeAspect="1"/>
          </p:cNvPicPr>
          <p:nvPr/>
        </p:nvPicPr>
        <p:blipFill>
          <a:blip r:embed="rId4"/>
          <a:stretch>
            <a:fillRect/>
          </a:stretch>
        </p:blipFill>
        <p:spPr>
          <a:xfrm>
            <a:off x="0" y="845374"/>
            <a:ext cx="5666289" cy="4295413"/>
          </a:xfrm>
          <a:prstGeom prst="rect">
            <a:avLst/>
          </a:prstGeom>
        </p:spPr>
      </p:pic>
      <p:pic>
        <p:nvPicPr>
          <p:cNvPr id="4" name="Image 2" descr="preencoded.png"/>
          <p:cNvPicPr>
            <a:picLocks noChangeAspect="1"/>
          </p:cNvPicPr>
          <p:nvPr/>
        </p:nvPicPr>
        <p:blipFill>
          <a:blip r:embed="rId5"/>
          <a:stretch>
            <a:fillRect/>
          </a:stretch>
        </p:blipFill>
        <p:spPr>
          <a:xfrm>
            <a:off x="6031857" y="735705"/>
            <a:ext cx="2741753" cy="3655670"/>
          </a:xfrm>
          <a:prstGeom prst="rect">
            <a:avLst/>
          </a:prstGeom>
        </p:spPr>
      </p:pic>
      <p:sp>
        <p:nvSpPr>
          <p:cNvPr id="5" name="Text 0"/>
          <p:cNvSpPr/>
          <p:nvPr/>
        </p:nvSpPr>
        <p:spPr>
          <a:xfrm>
            <a:off x="365569" y="228480"/>
            <a:ext cx="4935154" cy="297024"/>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可行性分析</a:t>
            </a:r>
            <a:endParaRPr lang="en-US" sz="1631">
              <a:latin typeface="宋体" panose="02010600030101010101" pitchFamily="2" charset="-122"/>
              <a:ea typeface="宋体" panose="02010600030101010101" pitchFamily="2" charset="-122"/>
            </a:endParaRPr>
          </a:p>
        </p:txBody>
      </p:sp>
      <p:sp>
        <p:nvSpPr>
          <p:cNvPr id="6" name="Text 1"/>
          <p:cNvSpPr/>
          <p:nvPr/>
        </p:nvSpPr>
        <p:spPr>
          <a:xfrm>
            <a:off x="365569" y="571198"/>
            <a:ext cx="4935154" cy="0"/>
          </a:xfrm>
          <a:prstGeom prst="rect">
            <a:avLst/>
          </a:prstGeom>
          <a:noFill/>
          <a:ln/>
        </p:spPr>
        <p:txBody>
          <a:bodyPr wrap="square" lIns="0" tIns="0" rIns="0" bIns="0" rtlCol="0" anchor="t"/>
          <a:lstStyle/>
          <a:p>
            <a:endParaRPr lang="en-US"/>
          </a:p>
        </p:txBody>
      </p:sp>
      <p:sp>
        <p:nvSpPr>
          <p:cNvPr id="7" name="Text 2"/>
          <p:cNvSpPr/>
          <p:nvPr/>
        </p:nvSpPr>
        <p:spPr>
          <a:xfrm>
            <a:off x="731134" y="1987771"/>
            <a:ext cx="671516" cy="251328"/>
          </a:xfrm>
          <a:prstGeom prst="rect">
            <a:avLst/>
          </a:prstGeom>
          <a:noFill/>
          <a:ln/>
        </p:spPr>
        <p:txBody>
          <a:bodyPr wrap="square" lIns="0" tIns="0" rIns="0" bIns="0" rtlCol="0" anchor="t"/>
          <a:lstStyle/>
          <a:p>
            <a:pPr>
              <a:lnSpc>
                <a:spcPts val="1994"/>
              </a:lnSpc>
            </a:pPr>
            <a:r>
              <a:rPr lang="en-US" sz="1200" b="1" kern="0" spc="-35">
                <a:solidFill>
                  <a:srgbClr val="306FC7"/>
                </a:solidFill>
                <a:latin typeface="宋体" panose="02010600030101010101" pitchFamily="2" charset="-122"/>
                <a:ea typeface="宋体" panose="02010600030101010101" pitchFamily="2" charset="-122"/>
                <a:cs typeface="HarmonyOS Sans SC" pitchFamily="34" charset="-120"/>
              </a:rPr>
              <a:t>数据支持</a:t>
            </a:r>
            <a:endParaRPr lang="en-US" sz="1178">
              <a:latin typeface="宋体" panose="02010600030101010101" pitchFamily="2" charset="-122"/>
              <a:ea typeface="宋体" panose="02010600030101010101" pitchFamily="2" charset="-122"/>
            </a:endParaRPr>
          </a:p>
        </p:txBody>
      </p:sp>
      <p:sp>
        <p:nvSpPr>
          <p:cNvPr id="8" name="Text 3"/>
          <p:cNvSpPr/>
          <p:nvPr/>
        </p:nvSpPr>
        <p:spPr>
          <a:xfrm>
            <a:off x="1813913" y="1987771"/>
            <a:ext cx="3486810" cy="205632"/>
          </a:xfrm>
          <a:prstGeom prst="rect">
            <a:avLst/>
          </a:prstGeom>
          <a:noFill/>
          <a:ln/>
        </p:spPr>
        <p:txBody>
          <a:bodyPr wrap="square" lIns="0" tIns="0" rIns="0" bIns="0" rtlCol="0" anchor="t"/>
          <a:lstStyle/>
          <a:p>
            <a:pPr>
              <a:lnSpc>
                <a:spcPts val="1631"/>
              </a:lnSpc>
            </a:pPr>
            <a:r>
              <a:rPr lang="en-US" sz="1000" b="1" kern="0" spc="-30">
                <a:solidFill>
                  <a:srgbClr val="333333"/>
                </a:solidFill>
                <a:latin typeface="宋体" panose="02010600030101010101" pitchFamily="2" charset="-122"/>
                <a:ea typeface="宋体" panose="02010600030101010101" pitchFamily="2" charset="-122"/>
                <a:cs typeface="HarmonyOS Sans SC" pitchFamily="34" charset="-120"/>
              </a:rPr>
              <a:t>网络平台发展，用户行为数据丰富</a:t>
            </a:r>
            <a:endParaRPr lang="en-US" sz="997"/>
          </a:p>
        </p:txBody>
      </p:sp>
      <p:sp>
        <p:nvSpPr>
          <p:cNvPr id="9" name="Text 4"/>
          <p:cNvSpPr/>
          <p:nvPr/>
        </p:nvSpPr>
        <p:spPr>
          <a:xfrm>
            <a:off x="1813913" y="2193403"/>
            <a:ext cx="3486810" cy="0"/>
          </a:xfrm>
          <a:prstGeom prst="rect">
            <a:avLst/>
          </a:prstGeom>
          <a:noFill/>
          <a:ln/>
        </p:spPr>
        <p:txBody>
          <a:bodyPr wrap="square" lIns="0" tIns="0" rIns="0" bIns="0" rtlCol="0" anchor="t"/>
          <a:lstStyle/>
          <a:p>
            <a:endParaRPr lang="en-US"/>
          </a:p>
        </p:txBody>
      </p:sp>
      <p:sp>
        <p:nvSpPr>
          <p:cNvPr id="10" name="Text 5"/>
          <p:cNvSpPr/>
          <p:nvPr/>
        </p:nvSpPr>
        <p:spPr>
          <a:xfrm>
            <a:off x="1813913" y="2284794"/>
            <a:ext cx="3486810" cy="205631"/>
          </a:xfrm>
          <a:prstGeom prst="rect">
            <a:avLst/>
          </a:prstGeom>
          <a:noFill/>
          <a:ln/>
        </p:spPr>
        <p:txBody>
          <a:bodyPr wrap="square" lIns="0" tIns="0" rIns="0" bIns="0" rtlCol="0" anchor="t"/>
          <a:lstStyle/>
          <a:p>
            <a:pPr>
              <a:lnSpc>
                <a:spcPts val="1631"/>
              </a:lnSpc>
            </a:pPr>
            <a:r>
              <a:rPr lang="en-US" sz="1000" b="1" kern="0" spc="-30">
                <a:solidFill>
                  <a:srgbClr val="333333"/>
                </a:solidFill>
                <a:latin typeface="宋体" panose="02010600030101010101" pitchFamily="2" charset="-122"/>
                <a:ea typeface="宋体" panose="02010600030101010101" pitchFamily="2" charset="-122"/>
                <a:cs typeface="HarmonyOS Sans SC" pitchFamily="34" charset="-120"/>
              </a:rPr>
              <a:t>爬取豆瓣用户观影数据作为实验基础</a:t>
            </a:r>
            <a:endParaRPr lang="en-US" sz="997"/>
          </a:p>
        </p:txBody>
      </p:sp>
      <p:sp>
        <p:nvSpPr>
          <p:cNvPr id="11" name="Text 6"/>
          <p:cNvSpPr/>
          <p:nvPr/>
        </p:nvSpPr>
        <p:spPr>
          <a:xfrm>
            <a:off x="1813913" y="2490426"/>
            <a:ext cx="3486810" cy="0"/>
          </a:xfrm>
          <a:prstGeom prst="rect">
            <a:avLst/>
          </a:prstGeom>
          <a:noFill/>
          <a:ln/>
        </p:spPr>
        <p:txBody>
          <a:bodyPr wrap="square" lIns="0" tIns="0" rIns="0" bIns="0" rtlCol="0" anchor="t"/>
          <a:lstStyle/>
          <a:p>
            <a:endParaRPr lang="en-US"/>
          </a:p>
        </p:txBody>
      </p:sp>
      <p:sp>
        <p:nvSpPr>
          <p:cNvPr id="12" name="Text 7"/>
          <p:cNvSpPr/>
          <p:nvPr/>
        </p:nvSpPr>
        <p:spPr>
          <a:xfrm>
            <a:off x="731134" y="3038777"/>
            <a:ext cx="816599" cy="251326"/>
          </a:xfrm>
          <a:prstGeom prst="rect">
            <a:avLst/>
          </a:prstGeom>
          <a:noFill/>
          <a:ln/>
        </p:spPr>
        <p:txBody>
          <a:bodyPr wrap="square" lIns="0" tIns="0" rIns="0" bIns="0" rtlCol="0" anchor="t"/>
          <a:lstStyle/>
          <a:p>
            <a:pPr>
              <a:lnSpc>
                <a:spcPts val="1994"/>
              </a:lnSpc>
            </a:pPr>
            <a:r>
              <a:rPr lang="en-US" sz="1200" b="1" kern="0" spc="-35">
                <a:solidFill>
                  <a:srgbClr val="306FC7"/>
                </a:solidFill>
                <a:latin typeface="宋体" panose="02010600030101010101" pitchFamily="2" charset="-122"/>
                <a:ea typeface="宋体" panose="02010600030101010101" pitchFamily="2" charset="-122"/>
                <a:cs typeface="HarmonyOS Sans SC" pitchFamily="34" charset="-120"/>
              </a:rPr>
              <a:t>技术可行性</a:t>
            </a:r>
            <a:endParaRPr lang="en-US" sz="1178">
              <a:latin typeface="宋体" panose="02010600030101010101" pitchFamily="2" charset="-122"/>
              <a:ea typeface="宋体" panose="02010600030101010101" pitchFamily="2" charset="-122"/>
            </a:endParaRPr>
          </a:p>
        </p:txBody>
      </p:sp>
      <p:sp>
        <p:nvSpPr>
          <p:cNvPr id="13" name="Text 8"/>
          <p:cNvSpPr/>
          <p:nvPr/>
        </p:nvSpPr>
        <p:spPr>
          <a:xfrm>
            <a:off x="1958997" y="3038777"/>
            <a:ext cx="3341725" cy="205631"/>
          </a:xfrm>
          <a:prstGeom prst="rect">
            <a:avLst/>
          </a:prstGeom>
          <a:noFill/>
          <a:ln/>
        </p:spPr>
        <p:txBody>
          <a:bodyPr wrap="square" lIns="0" tIns="0" rIns="0" bIns="0" rtlCol="0" anchor="t"/>
          <a:lstStyle/>
          <a:p>
            <a:pPr>
              <a:lnSpc>
                <a:spcPts val="1631"/>
              </a:lnSpc>
            </a:pPr>
            <a:r>
              <a:rPr lang="en-US" sz="1000" b="1" kern="0" spc="-30">
                <a:solidFill>
                  <a:srgbClr val="333333"/>
                </a:solidFill>
                <a:latin typeface="宋体" panose="02010600030101010101" pitchFamily="2" charset="-122"/>
                <a:ea typeface="宋体" panose="02010600030101010101" pitchFamily="2" charset="-122"/>
                <a:cs typeface="HarmonyOS Sans SC" pitchFamily="34" charset="-120"/>
              </a:rPr>
              <a:t>推荐算法成熟</a:t>
            </a:r>
            <a:endParaRPr lang="en-US" sz="997"/>
          </a:p>
        </p:txBody>
      </p:sp>
      <p:sp>
        <p:nvSpPr>
          <p:cNvPr id="14" name="Text 9"/>
          <p:cNvSpPr/>
          <p:nvPr/>
        </p:nvSpPr>
        <p:spPr>
          <a:xfrm>
            <a:off x="1958997" y="3244409"/>
            <a:ext cx="3341725" cy="0"/>
          </a:xfrm>
          <a:prstGeom prst="rect">
            <a:avLst/>
          </a:prstGeom>
          <a:noFill/>
          <a:ln/>
        </p:spPr>
        <p:txBody>
          <a:bodyPr wrap="square" lIns="0" tIns="0" rIns="0" bIns="0" rtlCol="0" anchor="t"/>
          <a:lstStyle/>
          <a:p>
            <a:endParaRPr lang="en-US"/>
          </a:p>
        </p:txBody>
      </p:sp>
      <p:sp>
        <p:nvSpPr>
          <p:cNvPr id="15" name="Text 10"/>
          <p:cNvSpPr/>
          <p:nvPr/>
        </p:nvSpPr>
        <p:spPr>
          <a:xfrm>
            <a:off x="1958997" y="3335800"/>
            <a:ext cx="3341725" cy="205631"/>
          </a:xfrm>
          <a:prstGeom prst="rect">
            <a:avLst/>
          </a:prstGeom>
          <a:noFill/>
          <a:ln/>
        </p:spPr>
        <p:txBody>
          <a:bodyPr wrap="square" lIns="0" tIns="0" rIns="0" bIns="0" rtlCol="0" anchor="t"/>
          <a:lstStyle/>
          <a:p>
            <a:pPr>
              <a:lnSpc>
                <a:spcPts val="1631"/>
              </a:lnSpc>
            </a:pPr>
            <a:r>
              <a:rPr lang="en-US" sz="1000" b="1" kern="0" spc="-30">
                <a:solidFill>
                  <a:srgbClr val="333333"/>
                </a:solidFill>
                <a:latin typeface="宋体" panose="02010600030101010101" pitchFamily="2" charset="-122"/>
                <a:ea typeface="宋体" panose="02010600030101010101" pitchFamily="2" charset="-122"/>
                <a:cs typeface="HarmonyOS Sans SC" pitchFamily="34" charset="-120"/>
              </a:rPr>
              <a:t>提出的算法设计思路可行，技术实现难度不大</a:t>
            </a:r>
            <a:endParaRPr lang="en-US" sz="997"/>
          </a:p>
        </p:txBody>
      </p:sp>
      <p:sp>
        <p:nvSpPr>
          <p:cNvPr id="16" name="Text 11"/>
          <p:cNvSpPr/>
          <p:nvPr/>
        </p:nvSpPr>
        <p:spPr>
          <a:xfrm>
            <a:off x="1958997" y="3541432"/>
            <a:ext cx="3341725" cy="0"/>
          </a:xfrm>
          <a:prstGeom prst="rect">
            <a:avLst/>
          </a:prstGeom>
          <a:noFill/>
          <a:ln/>
        </p:spPr>
        <p:txBody>
          <a:bodyPr wrap="square" lIns="0" tIns="0" rIns="0" bIns="0" rtlCol="0" anchor="t"/>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08042" y="0"/>
            <a:ext cx="731134" cy="5140786"/>
          </a:xfrm>
          <a:prstGeom prst="rect">
            <a:avLst/>
          </a:prstGeom>
        </p:spPr>
      </p:pic>
      <p:pic>
        <p:nvPicPr>
          <p:cNvPr id="3" name="Image 1" descr="preencoded.png"/>
          <p:cNvPicPr>
            <a:picLocks noChangeAspect="1"/>
          </p:cNvPicPr>
          <p:nvPr/>
        </p:nvPicPr>
        <p:blipFill>
          <a:blip r:embed="rId4"/>
          <a:stretch>
            <a:fillRect/>
          </a:stretch>
        </p:blipFill>
        <p:spPr>
          <a:xfrm>
            <a:off x="228480" y="3568849"/>
            <a:ext cx="3975541" cy="1069281"/>
          </a:xfrm>
          <a:prstGeom prst="rect">
            <a:avLst/>
          </a:prstGeom>
        </p:spPr>
      </p:pic>
      <p:pic>
        <p:nvPicPr>
          <p:cNvPr id="4" name="Image 2" descr="preencoded.png"/>
          <p:cNvPicPr>
            <a:picLocks noChangeAspect="1"/>
          </p:cNvPicPr>
          <p:nvPr/>
        </p:nvPicPr>
        <p:blipFill>
          <a:blip r:embed="rId5"/>
          <a:stretch>
            <a:fillRect/>
          </a:stretch>
        </p:blipFill>
        <p:spPr>
          <a:xfrm>
            <a:off x="4204020" y="2275653"/>
            <a:ext cx="3975542" cy="1019020"/>
          </a:xfrm>
          <a:prstGeom prst="rect">
            <a:avLst/>
          </a:prstGeom>
        </p:spPr>
      </p:pic>
      <p:pic>
        <p:nvPicPr>
          <p:cNvPr id="5" name="Image 3" descr="preencoded.png"/>
          <p:cNvPicPr>
            <a:picLocks noChangeAspect="1"/>
          </p:cNvPicPr>
          <p:nvPr/>
        </p:nvPicPr>
        <p:blipFill>
          <a:blip r:embed="rId5"/>
          <a:stretch>
            <a:fillRect/>
          </a:stretch>
        </p:blipFill>
        <p:spPr>
          <a:xfrm>
            <a:off x="228480" y="2275653"/>
            <a:ext cx="3975541" cy="1019020"/>
          </a:xfrm>
          <a:prstGeom prst="rect">
            <a:avLst/>
          </a:prstGeom>
        </p:spPr>
      </p:pic>
      <p:pic>
        <p:nvPicPr>
          <p:cNvPr id="6" name="Image 4" descr="preencoded.png"/>
          <p:cNvPicPr>
            <a:picLocks noChangeAspect="1"/>
          </p:cNvPicPr>
          <p:nvPr/>
        </p:nvPicPr>
        <p:blipFill>
          <a:blip r:embed="rId6"/>
          <a:stretch>
            <a:fillRect/>
          </a:stretch>
        </p:blipFill>
        <p:spPr>
          <a:xfrm>
            <a:off x="4204020" y="1188095"/>
            <a:ext cx="3975542" cy="813386"/>
          </a:xfrm>
          <a:prstGeom prst="rect">
            <a:avLst/>
          </a:prstGeom>
        </p:spPr>
      </p:pic>
      <p:pic>
        <p:nvPicPr>
          <p:cNvPr id="7" name="Image 5" descr="preencoded.png"/>
          <p:cNvPicPr>
            <a:picLocks noChangeAspect="1"/>
          </p:cNvPicPr>
          <p:nvPr/>
        </p:nvPicPr>
        <p:blipFill>
          <a:blip r:embed="rId6"/>
          <a:stretch>
            <a:fillRect/>
          </a:stretch>
        </p:blipFill>
        <p:spPr>
          <a:xfrm>
            <a:off x="228480" y="1188095"/>
            <a:ext cx="3975541" cy="813386"/>
          </a:xfrm>
          <a:prstGeom prst="rect">
            <a:avLst/>
          </a:prstGeom>
        </p:spPr>
      </p:pic>
      <p:sp>
        <p:nvSpPr>
          <p:cNvPr id="8" name="Text 0"/>
          <p:cNvSpPr/>
          <p:nvPr/>
        </p:nvSpPr>
        <p:spPr>
          <a:xfrm>
            <a:off x="365569" y="228480"/>
            <a:ext cx="7676907"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研究内容</a:t>
            </a:r>
            <a:endParaRPr lang="en-US" sz="1631"/>
          </a:p>
        </p:txBody>
      </p:sp>
      <p:sp>
        <p:nvSpPr>
          <p:cNvPr id="9" name="Text 1"/>
          <p:cNvSpPr/>
          <p:nvPr/>
        </p:nvSpPr>
        <p:spPr>
          <a:xfrm>
            <a:off x="365569" y="571198"/>
            <a:ext cx="7676907" cy="251328"/>
          </a:xfrm>
          <a:prstGeom prst="rect">
            <a:avLst/>
          </a:prstGeom>
          <a:noFill/>
          <a:ln/>
        </p:spPr>
        <p:txBody>
          <a:bodyPr wrap="square" lIns="0" tIns="0" rIns="0" bIns="0" rtlCol="0" anchor="t"/>
          <a:lstStyle/>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目标： 运用用户行为开发个性化推荐推荐系统 ，增强推荐系统的精确度与效率。</a:t>
            </a:r>
            <a:endParaRPr lang="en-US" sz="1178"/>
          </a:p>
        </p:txBody>
      </p:sp>
      <p:sp>
        <p:nvSpPr>
          <p:cNvPr id="10" name="Text 2"/>
          <p:cNvSpPr/>
          <p:nvPr/>
        </p:nvSpPr>
        <p:spPr>
          <a:xfrm>
            <a:off x="365569" y="1188095"/>
            <a:ext cx="3701366"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用户行为数据采集与预处理</a:t>
            </a:r>
            <a:endParaRPr lang="en-US" sz="1178"/>
          </a:p>
        </p:txBody>
      </p:sp>
      <p:sp>
        <p:nvSpPr>
          <p:cNvPr id="11" name="Text 3"/>
          <p:cNvSpPr/>
          <p:nvPr/>
        </p:nvSpPr>
        <p:spPr>
          <a:xfrm>
            <a:off x="365569" y="1539950"/>
            <a:ext cx="3701366" cy="461529"/>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使用网络爬虫技术从豆瓣平台抽取用户观影记录数据</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数据结构化整理与高效存储</a:t>
            </a:r>
            <a:endParaRPr lang="en-US" sz="997"/>
          </a:p>
        </p:txBody>
      </p:sp>
      <p:sp>
        <p:nvSpPr>
          <p:cNvPr id="12" name="Text 4"/>
          <p:cNvSpPr/>
          <p:nvPr/>
        </p:nvSpPr>
        <p:spPr>
          <a:xfrm>
            <a:off x="4341109" y="1188095"/>
            <a:ext cx="3701366"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对数似然比引导的相似度度量</a:t>
            </a:r>
            <a:r>
              <a:rPr lang="en-US" sz="1200" b="1" kern="0" spc="-35">
                <a:solidFill>
                  <a:srgbClr val="FF0000"/>
                </a:solidFill>
                <a:latin typeface="宋体" panose="02010600030101010101" pitchFamily="2" charset="-122"/>
                <a:ea typeface="宋体" panose="02010600030101010101" pitchFamily="2" charset="-122"/>
                <a:cs typeface="HarmonyOS Sans SC" pitchFamily="34" charset="-120"/>
              </a:rPr>
              <a:t>（创新点 1）</a:t>
            </a:r>
            <a:endParaRPr lang="en-US" sz="1178">
              <a:solidFill>
                <a:srgbClr val="FF0000"/>
              </a:solidFill>
            </a:endParaRPr>
          </a:p>
        </p:txBody>
      </p:sp>
      <p:sp>
        <p:nvSpPr>
          <p:cNvPr id="13" name="Text 5"/>
          <p:cNvSpPr/>
          <p:nvPr/>
        </p:nvSpPr>
        <p:spPr>
          <a:xfrm>
            <a:off x="4341109" y="1539950"/>
            <a:ext cx="3701366" cy="461529"/>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采用对数似然比作为相似度计算的核心指标</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应对传统方法谷本系数在处理高维度、低密度数据的局限性</a:t>
            </a:r>
            <a:endParaRPr lang="en-US" sz="997"/>
          </a:p>
        </p:txBody>
      </p:sp>
      <p:sp>
        <p:nvSpPr>
          <p:cNvPr id="14" name="Text 6"/>
          <p:cNvSpPr/>
          <p:nvPr/>
        </p:nvSpPr>
        <p:spPr>
          <a:xfrm>
            <a:off x="365569" y="2275653"/>
            <a:ext cx="3701366" cy="251328"/>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融合式优化协同过滤框架</a:t>
            </a:r>
            <a:r>
              <a:rPr lang="en-US" sz="1200" b="1" kern="0" spc="-35">
                <a:solidFill>
                  <a:srgbClr val="FF0000"/>
                </a:solidFill>
                <a:latin typeface="宋体" panose="02010600030101010101" pitchFamily="2" charset="-122"/>
                <a:ea typeface="宋体" panose="02010600030101010101" pitchFamily="2" charset="-122"/>
                <a:cs typeface="HarmonyOS Sans SC" pitchFamily="34" charset="-120"/>
              </a:rPr>
              <a:t>（创新点 2）</a:t>
            </a:r>
            <a:endParaRPr lang="en-US" sz="1178">
              <a:solidFill>
                <a:srgbClr val="FF0000"/>
              </a:solidFill>
            </a:endParaRPr>
          </a:p>
        </p:txBody>
      </p:sp>
      <p:sp>
        <p:nvSpPr>
          <p:cNvPr id="15" name="Text 7"/>
          <p:cNvSpPr/>
          <p:nvPr/>
        </p:nvSpPr>
        <p:spPr>
          <a:xfrm>
            <a:off x="365569" y="2627513"/>
            <a:ext cx="3701366" cy="667160"/>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设计新颖的协同过滤模型，融合基于物品与基于用户的两种协同过滤算法</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通过智能化交叉整合两者生成的推荐信息，实现优势互补</a:t>
            </a:r>
            <a:endParaRPr lang="en-US" sz="997"/>
          </a:p>
        </p:txBody>
      </p:sp>
      <p:sp>
        <p:nvSpPr>
          <p:cNvPr id="16" name="Text 8"/>
          <p:cNvSpPr/>
          <p:nvPr/>
        </p:nvSpPr>
        <p:spPr>
          <a:xfrm>
            <a:off x="4341109" y="2275653"/>
            <a:ext cx="3701366" cy="251328"/>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个性化推荐算法的设计与编程实现</a:t>
            </a:r>
            <a:endParaRPr lang="en-US" sz="1178"/>
          </a:p>
        </p:txBody>
      </p:sp>
      <p:sp>
        <p:nvSpPr>
          <p:cNvPr id="17" name="Text 9"/>
          <p:cNvSpPr/>
          <p:nvPr/>
        </p:nvSpPr>
        <p:spPr>
          <a:xfrm>
            <a:off x="4341109" y="2627513"/>
            <a:ext cx="3701366" cy="667160"/>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构思出一套逻辑清晰、适应性强的个性化推荐算法架构</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采用 Java 等编程语言将其转化为实际代码，构建功能完备、性能优良的推荐系统</a:t>
            </a:r>
            <a:endParaRPr lang="en-US" sz="997"/>
          </a:p>
        </p:txBody>
      </p:sp>
      <p:sp>
        <p:nvSpPr>
          <p:cNvPr id="18" name="Text 10"/>
          <p:cNvSpPr/>
          <p:nvPr/>
        </p:nvSpPr>
        <p:spPr>
          <a:xfrm>
            <a:off x="365569" y="3568849"/>
            <a:ext cx="3701366" cy="251325"/>
          </a:xfrm>
          <a:prstGeom prst="rect">
            <a:avLst/>
          </a:prstGeom>
          <a:noFill/>
          <a:ln/>
        </p:spPr>
        <p:txBody>
          <a:bodyPr wrap="square" lIns="0" tIns="0" rIns="0" bIns="0" rtlCol="0" anchor="t"/>
          <a:lstStyle/>
          <a:p>
            <a:pPr>
              <a:lnSpc>
                <a:spcPts val="1994"/>
              </a:lnSpc>
            </a:pPr>
            <a:r>
              <a:rPr lang="en-US" sz="1200" b="1" kern="0" spc="-35">
                <a:solidFill>
                  <a:srgbClr val="333333"/>
                </a:solidFill>
                <a:latin typeface="宋体" panose="02010600030101010101" pitchFamily="2" charset="-122"/>
                <a:ea typeface="宋体" panose="02010600030101010101" pitchFamily="2" charset="-122"/>
                <a:cs typeface="HarmonyOS Sans SC" pitchFamily="34" charset="-120"/>
              </a:rPr>
              <a:t>算法效能验证与对比评估</a:t>
            </a:r>
            <a:endParaRPr lang="en-US" sz="1178"/>
          </a:p>
        </p:txBody>
      </p:sp>
      <p:sp>
        <p:nvSpPr>
          <p:cNvPr id="19" name="Text 11"/>
          <p:cNvSpPr/>
          <p:nvPr/>
        </p:nvSpPr>
        <p:spPr>
          <a:xfrm>
            <a:off x="365569" y="3920707"/>
            <a:ext cx="3701366" cy="717424"/>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在真实数据集上进行全面的性能测试</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运用准确率、召回率等关键评价指标，与单一算法进行对照实验</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证明新算法在提升推荐准确性与效率方面的实际效果</a:t>
            </a:r>
            <a:endParaRPr lang="en-US" sz="997"/>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39176" cy="5140786"/>
          </a:xfrm>
          <a:prstGeom prst="rect">
            <a:avLst/>
          </a:prstGeom>
        </p:spPr>
      </p:pic>
      <p:pic>
        <p:nvPicPr>
          <p:cNvPr id="3" name="Image 1" descr="preencoded.png"/>
          <p:cNvPicPr>
            <a:picLocks noChangeAspect="1"/>
          </p:cNvPicPr>
          <p:nvPr/>
        </p:nvPicPr>
        <p:blipFill>
          <a:blip r:embed="rId4"/>
          <a:stretch>
            <a:fillRect/>
          </a:stretch>
        </p:blipFill>
        <p:spPr>
          <a:xfrm>
            <a:off x="731134" y="2638934"/>
            <a:ext cx="616894" cy="182786"/>
          </a:xfrm>
          <a:prstGeom prst="rect">
            <a:avLst/>
          </a:prstGeom>
        </p:spPr>
      </p:pic>
      <p:sp>
        <p:nvSpPr>
          <p:cNvPr id="4" name="Text 0"/>
          <p:cNvSpPr/>
          <p:nvPr/>
        </p:nvSpPr>
        <p:spPr>
          <a:xfrm>
            <a:off x="731134" y="1907806"/>
            <a:ext cx="7676908" cy="548350"/>
          </a:xfrm>
          <a:prstGeom prst="rect">
            <a:avLst/>
          </a:prstGeom>
          <a:noFill/>
          <a:ln/>
        </p:spPr>
        <p:txBody>
          <a:bodyPr wrap="square" lIns="0" tIns="0" rIns="0" bIns="0" rtlCol="0" anchor="t"/>
          <a:lstStyle/>
          <a:p>
            <a:pPr>
              <a:lnSpc>
                <a:spcPts val="4350"/>
              </a:lnSpc>
            </a:pPr>
            <a:r>
              <a:rPr lang="en-US" sz="3600" b="1" kern="0" spc="-109">
                <a:solidFill>
                  <a:srgbClr val="306FC7"/>
                </a:solidFill>
                <a:latin typeface="宋体" panose="02010600030101010101" pitchFamily="2" charset="-122"/>
                <a:ea typeface="宋体" panose="02010600030101010101" pitchFamily="2" charset="-122"/>
                <a:cs typeface="HarmonyOS Sans SC" pitchFamily="34" charset="-120"/>
              </a:rPr>
              <a:t>研究方法及过程</a:t>
            </a:r>
            <a:endParaRPr lang="en-US" sz="3625"/>
          </a:p>
        </p:txBody>
      </p:sp>
      <p:sp>
        <p:nvSpPr>
          <p:cNvPr id="5" name="Text 1"/>
          <p:cNvSpPr/>
          <p:nvPr/>
        </p:nvSpPr>
        <p:spPr>
          <a:xfrm>
            <a:off x="731134" y="4683829"/>
            <a:ext cx="7676908" cy="0"/>
          </a:xfrm>
          <a:prstGeom prst="rect">
            <a:avLst/>
          </a:prstGeom>
          <a:noFill/>
          <a:ln/>
        </p:spPr>
        <p:txBody>
          <a:bodyPr wrap="square" lIns="0" tIns="0" rIns="0" bIns="0" rtlCol="0" anchor="t"/>
          <a:lstStyle/>
          <a:p>
            <a:endParaRPr lang="en-US"/>
          </a:p>
        </p:txBody>
      </p:sp>
      <p:sp>
        <p:nvSpPr>
          <p:cNvPr id="6" name="Text 2"/>
          <p:cNvSpPr/>
          <p:nvPr/>
        </p:nvSpPr>
        <p:spPr>
          <a:xfrm>
            <a:off x="731134" y="1405148"/>
            <a:ext cx="7676908" cy="456959"/>
          </a:xfrm>
          <a:prstGeom prst="rect">
            <a:avLst/>
          </a:prstGeom>
          <a:noFill/>
          <a:ln/>
        </p:spPr>
        <p:txBody>
          <a:bodyPr wrap="square" lIns="0" tIns="0" rIns="0" bIns="0" rtlCol="0" anchor="t"/>
          <a:lstStyle/>
          <a:p>
            <a:pPr>
              <a:lnSpc>
                <a:spcPts val="3625"/>
              </a:lnSpc>
            </a:pPr>
            <a:r>
              <a:rPr lang="en-US" sz="2900" b="1" kern="0" spc="-87">
                <a:solidFill>
                  <a:srgbClr val="306FC7"/>
                </a:solidFill>
                <a:latin typeface="宋体" panose="02010600030101010101" pitchFamily="2" charset="-122"/>
                <a:ea typeface="宋体" panose="02010600030101010101" pitchFamily="2" charset="-122"/>
                <a:cs typeface="D-DIN" pitchFamily="34" charset="-120"/>
              </a:rPr>
              <a:t>02</a:t>
            </a:r>
            <a:endParaRPr lang="en-US" sz="2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20841" y="1226936"/>
            <a:ext cx="3067979" cy="2618372"/>
          </a:xfrm>
          <a:prstGeom prst="rect">
            <a:avLst/>
          </a:prstGeom>
        </p:spPr>
      </p:pic>
      <p:pic>
        <p:nvPicPr>
          <p:cNvPr id="3" name="Image 1"/>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50286" y="2273730"/>
            <a:ext cx="1713595" cy="511072"/>
          </a:xfrm>
          <a:prstGeom prst="rect">
            <a:avLst/>
          </a:prstGeom>
          <a:ln>
            <a:noFill/>
          </a:ln>
        </p:spPr>
      </p:pic>
      <p:sp>
        <p:nvSpPr>
          <p:cNvPr id="4" name="Text 0"/>
          <p:cNvSpPr/>
          <p:nvPr/>
        </p:nvSpPr>
        <p:spPr>
          <a:xfrm>
            <a:off x="365569" y="228478"/>
            <a:ext cx="8408040"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理论介绍</a:t>
            </a:r>
            <a:endParaRPr lang="en-US" sz="1631"/>
          </a:p>
        </p:txBody>
      </p:sp>
      <p:sp>
        <p:nvSpPr>
          <p:cNvPr id="5" name="Text 1"/>
          <p:cNvSpPr/>
          <p:nvPr/>
        </p:nvSpPr>
        <p:spPr>
          <a:xfrm>
            <a:off x="365569" y="571198"/>
            <a:ext cx="8408040" cy="0"/>
          </a:xfrm>
          <a:prstGeom prst="rect">
            <a:avLst/>
          </a:prstGeom>
          <a:noFill/>
          <a:ln/>
        </p:spPr>
        <p:txBody>
          <a:bodyPr wrap="square" lIns="0" tIns="0" rIns="0" bIns="0" rtlCol="0" anchor="t"/>
          <a:lstStyle/>
          <a:p>
            <a:endParaRPr lang="en-US"/>
          </a:p>
        </p:txBody>
      </p:sp>
      <p:sp>
        <p:nvSpPr>
          <p:cNvPr id="6" name="Text 2"/>
          <p:cNvSpPr/>
          <p:nvPr/>
        </p:nvSpPr>
        <p:spPr>
          <a:xfrm>
            <a:off x="4120841" y="1226936"/>
            <a:ext cx="3067979"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谷本系数</a:t>
            </a:r>
            <a:endParaRPr lang="en-US" sz="1631"/>
          </a:p>
        </p:txBody>
      </p:sp>
      <p:sp>
        <p:nvSpPr>
          <p:cNvPr id="7" name="Text 3"/>
          <p:cNvSpPr/>
          <p:nvPr/>
        </p:nvSpPr>
        <p:spPr>
          <a:xfrm>
            <a:off x="4120841" y="1569657"/>
            <a:ext cx="3227016" cy="351856"/>
          </a:xfrm>
          <a:prstGeom prst="rect">
            <a:avLst/>
          </a:prstGeom>
          <a:noFill/>
          <a:ln/>
        </p:spPr>
        <p:txBody>
          <a:bodyPr wrap="square" lIns="0" tIns="0" rIns="0" bIns="0" rtlCol="0" anchor="t"/>
          <a:lstStyle/>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用于衡量两个数据实体偏好集合之间的相似</a:t>
            </a:r>
            <a:r>
              <a:rPr lang="zh-CN" altLang="en-US" sz="1200" b="0" kern="0" spc="-35">
                <a:solidFill>
                  <a:srgbClr val="888888"/>
                </a:solidFill>
                <a:latin typeface="宋体" panose="02010600030101010101" pitchFamily="2" charset="-122"/>
                <a:ea typeface="宋体" panose="02010600030101010101" pitchFamily="2" charset="-122"/>
                <a:cs typeface="HarmonyOS Sans SC" pitchFamily="34" charset="-120"/>
              </a:rPr>
              <a:t>性</a:t>
            </a: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a:t>
            </a:r>
            <a:endParaRPr lang="en-US" sz="1178"/>
          </a:p>
        </p:txBody>
      </p:sp>
      <p:sp>
        <p:nvSpPr>
          <p:cNvPr id="8" name="Text 4"/>
          <p:cNvSpPr/>
          <p:nvPr/>
        </p:nvSpPr>
        <p:spPr>
          <a:xfrm>
            <a:off x="4120841" y="2104294"/>
            <a:ext cx="3390302" cy="1741014"/>
          </a:xfrm>
          <a:prstGeom prst="rect">
            <a:avLst/>
          </a:prstGeom>
          <a:noFill/>
          <a:ln/>
        </p:spPr>
        <p:txBody>
          <a:bodyPr wrap="square" lIns="0" tIns="0" rIns="0" bIns="0" rtlCol="0" anchor="t"/>
          <a:lstStyle/>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优点：</a:t>
            </a:r>
            <a:endParaRPr lang="en-US" sz="997"/>
          </a:p>
          <a:p>
            <a:pPr marL="171450" indent="-171450">
              <a:lnSpc>
                <a:spcPts val="1631"/>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计算简单：直观且易于实现，适合大规模数据集。</a:t>
            </a:r>
            <a:endParaRPr lang="en-US" sz="997"/>
          </a:p>
          <a:p>
            <a:pPr marL="171450" indent="-171450">
              <a:lnSpc>
                <a:spcPts val="1631"/>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可扩展性：基于二元信息，适用于多种数据结构和场景。</a:t>
            </a:r>
            <a:endParaRPr lang="en-US" sz="997"/>
          </a:p>
          <a:p>
            <a:pPr>
              <a:lnSpc>
                <a:spcPts val="1631"/>
              </a:lnSpc>
              <a:spcAft>
                <a:spcPts val="399"/>
              </a:spcAft>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局限：</a:t>
            </a:r>
            <a:endParaRPr lang="en-US" sz="997"/>
          </a:p>
          <a:p>
            <a:pPr marL="171450" indent="-171450">
              <a:lnSpc>
                <a:spcPts val="1631"/>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在数据稀疏时，准确性受限。</a:t>
            </a:r>
            <a:endParaRPr lang="en-US" sz="997"/>
          </a:p>
          <a:p>
            <a:pPr marL="171450" indent="-171450">
              <a:lnSpc>
                <a:spcPts val="1631"/>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共同偏好少时，难以精确刻画新用户或新商品的相似性。</a:t>
            </a:r>
            <a:endParaRPr lang="en-US" sz="997"/>
          </a:p>
          <a:p>
            <a:pPr>
              <a:lnSpc>
                <a:spcPts val="1631"/>
              </a:lnSpc>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 </a:t>
            </a:r>
            <a:endParaRPr lang="en-US" sz="997"/>
          </a:p>
        </p:txBody>
      </p:sp>
      <p:sp>
        <p:nvSpPr>
          <p:cNvPr id="9" name="Text 3">
            <a:extLst>
              <a:ext uri="{FF2B5EF4-FFF2-40B4-BE49-F238E27FC236}">
                <a16:creationId xmlns:a16="http://schemas.microsoft.com/office/drawing/2014/main" id="{7C3E1026-CB4E-94A0-F260-AA00B6394484}"/>
              </a:ext>
            </a:extLst>
          </p:cNvPr>
          <p:cNvSpPr/>
          <p:nvPr/>
        </p:nvSpPr>
        <p:spPr>
          <a:xfrm>
            <a:off x="810752" y="4028089"/>
            <a:ext cx="7517674" cy="351856"/>
          </a:xfrm>
          <a:prstGeom prst="rect">
            <a:avLst/>
          </a:prstGeom>
          <a:noFill/>
          <a:ln/>
        </p:spPr>
        <p:txBody>
          <a:bodyPr wrap="square" lIns="0" tIns="0" rIns="0" bIns="0" rtlCol="0" anchor="t"/>
          <a:lstStyle/>
          <a:p>
            <a:pPr algn="ctr">
              <a:lnSpc>
                <a:spcPts val="1994"/>
              </a:lnSpc>
            </a:pPr>
            <a:r>
              <a:rPr lang="zh-CN" altLang="en-US" sz="1200" b="0" kern="0" spc="-35">
                <a:latin typeface="宋体" panose="02010600030101010101" pitchFamily="2" charset="-122"/>
                <a:ea typeface="宋体" panose="02010600030101010101" pitchFamily="2" charset="-122"/>
                <a:cs typeface="HarmonyOS Sans SC" pitchFamily="34" charset="-120"/>
              </a:rPr>
              <a:t>考虑到上述所述的局限性问题，我建议我们应积极</a:t>
            </a:r>
            <a:r>
              <a:rPr lang="zh-CN" altLang="en-US" sz="1200" b="0" kern="0" spc="-35">
                <a:solidFill>
                  <a:srgbClr val="FF0000"/>
                </a:solidFill>
                <a:latin typeface="宋体" panose="02010600030101010101" pitchFamily="2" charset="-122"/>
                <a:ea typeface="宋体" panose="02010600030101010101" pitchFamily="2" charset="-122"/>
                <a:cs typeface="HarmonyOS Sans SC" pitchFamily="34" charset="-120"/>
              </a:rPr>
              <a:t>探寻一种对数据稀疏情形更具适应性的相似度计算模型。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99680"/>
            <a:ext cx="7631211" cy="5378407"/>
          </a:xfrm>
          <a:prstGeom prst="rect">
            <a:avLst/>
          </a:prstGeom>
        </p:spPr>
      </p:pic>
      <p:pic>
        <p:nvPicPr>
          <p:cNvPr id="3" name="Image 1"/>
          <p:cNvPicPr>
            <a:picLocks noChangeAspect="1"/>
          </p:cNvPicPr>
          <p:nvPr/>
        </p:nvPicPr>
        <p:blipFill>
          <a:blip r:embed="rId4"/>
          <a:srcRect/>
          <a:stretch/>
        </p:blipFill>
        <p:spPr>
          <a:xfrm>
            <a:off x="7631211" y="682266"/>
            <a:ext cx="1142397" cy="920264"/>
          </a:xfrm>
          <a:prstGeom prst="rect">
            <a:avLst/>
          </a:prstGeom>
        </p:spPr>
      </p:pic>
      <p:sp>
        <p:nvSpPr>
          <p:cNvPr id="4" name="Text 0"/>
          <p:cNvSpPr/>
          <p:nvPr/>
        </p:nvSpPr>
        <p:spPr>
          <a:xfrm>
            <a:off x="365569" y="228482"/>
            <a:ext cx="6900077"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研究方法</a:t>
            </a:r>
            <a:endParaRPr lang="en-US" sz="1631"/>
          </a:p>
        </p:txBody>
      </p:sp>
      <p:sp>
        <p:nvSpPr>
          <p:cNvPr id="5" name="Text 1"/>
          <p:cNvSpPr/>
          <p:nvPr/>
        </p:nvSpPr>
        <p:spPr>
          <a:xfrm>
            <a:off x="365569" y="571198"/>
            <a:ext cx="6900077" cy="0"/>
          </a:xfrm>
          <a:prstGeom prst="rect">
            <a:avLst/>
          </a:prstGeom>
          <a:noFill/>
          <a:ln/>
        </p:spPr>
        <p:txBody>
          <a:bodyPr wrap="square" lIns="0" tIns="0" rIns="0" bIns="0" rtlCol="0" anchor="t"/>
          <a:lstStyle/>
          <a:p>
            <a:endParaRPr lang="en-US"/>
          </a:p>
        </p:txBody>
      </p:sp>
      <p:sp>
        <p:nvSpPr>
          <p:cNvPr id="6" name="Text 2"/>
          <p:cNvSpPr/>
          <p:nvPr/>
        </p:nvSpPr>
        <p:spPr>
          <a:xfrm>
            <a:off x="365569" y="799680"/>
            <a:ext cx="6900077" cy="297022"/>
          </a:xfrm>
          <a:prstGeom prst="rect">
            <a:avLst/>
          </a:prstGeom>
          <a:noFill/>
          <a:ln/>
        </p:spPr>
        <p:txBody>
          <a:bodyPr wrap="square" lIns="0" tIns="0" rIns="0" bIns="0" rtlCol="0" anchor="t"/>
          <a:lstStyle/>
          <a:p>
            <a:pPr>
              <a:lnSpc>
                <a:spcPts val="2356"/>
              </a:lnSpc>
            </a:pPr>
            <a:r>
              <a:rPr lang="en-US" sz="1600" b="1" kern="0" spc="-49">
                <a:solidFill>
                  <a:srgbClr val="333333"/>
                </a:solidFill>
                <a:latin typeface="宋体" panose="02010600030101010101" pitchFamily="2" charset="-122"/>
                <a:ea typeface="宋体" panose="02010600030101010101" pitchFamily="2" charset="-122"/>
                <a:cs typeface="HarmonyOS Sans SC" pitchFamily="34" charset="-120"/>
              </a:rPr>
              <a:t>对数似然比</a:t>
            </a:r>
            <a:r>
              <a:rPr lang="zh-CN" altLang="en-US" sz="1600" b="1" kern="0" spc="-49">
                <a:solidFill>
                  <a:srgbClr val="333333"/>
                </a:solidFill>
                <a:latin typeface="宋体" panose="02010600030101010101" pitchFamily="2" charset="-122"/>
                <a:ea typeface="宋体" panose="02010600030101010101" pitchFamily="2" charset="-122"/>
                <a:cs typeface="HarmonyOS Sans SC" pitchFamily="34" charset="-120"/>
              </a:rPr>
              <a:t>（</a:t>
            </a:r>
            <a:r>
              <a:rPr lang="en-US" altLang="zh-CN" sz="1600" b="1" kern="0" spc="-49">
                <a:solidFill>
                  <a:srgbClr val="333333"/>
                </a:solidFill>
                <a:latin typeface="宋体" panose="02010600030101010101" pitchFamily="2" charset="-122"/>
                <a:ea typeface="宋体" panose="02010600030101010101" pitchFamily="2" charset="-122"/>
                <a:cs typeface="HarmonyOS Sans SC" pitchFamily="34" charset="-120"/>
              </a:rPr>
              <a:t>LLR</a:t>
            </a:r>
            <a:r>
              <a:rPr lang="zh-CN" altLang="en-US" sz="1600" b="1" kern="0" spc="-49">
                <a:solidFill>
                  <a:srgbClr val="333333"/>
                </a:solidFill>
                <a:latin typeface="宋体" panose="02010600030101010101" pitchFamily="2" charset="-122"/>
                <a:ea typeface="宋体" panose="02010600030101010101" pitchFamily="2" charset="-122"/>
                <a:cs typeface="HarmonyOS Sans SC" pitchFamily="34" charset="-120"/>
              </a:rPr>
              <a:t>）</a:t>
            </a:r>
            <a:endParaRPr lang="en-US" sz="1631"/>
          </a:p>
        </p:txBody>
      </p:sp>
      <p:sp>
        <p:nvSpPr>
          <p:cNvPr id="7" name="Text 3"/>
          <p:cNvSpPr/>
          <p:nvPr/>
        </p:nvSpPr>
        <p:spPr>
          <a:xfrm>
            <a:off x="365569" y="1142397"/>
            <a:ext cx="6900077" cy="351860"/>
          </a:xfrm>
          <a:prstGeom prst="rect">
            <a:avLst/>
          </a:prstGeom>
          <a:noFill/>
          <a:ln/>
        </p:spPr>
        <p:txBody>
          <a:bodyPr wrap="square" lIns="0" tIns="0" rIns="0" bIns="0" rtlCol="0" anchor="t"/>
          <a:lstStyle/>
          <a:p>
            <a:pPr>
              <a:lnSpc>
                <a:spcPts val="1994"/>
              </a:lnSpc>
            </a:pPr>
            <a:r>
              <a:rPr lang="en-US" sz="1200" b="0" kern="0" spc="-35">
                <a:solidFill>
                  <a:srgbClr val="888888"/>
                </a:solidFill>
                <a:latin typeface="宋体" panose="02010600030101010101" pitchFamily="2" charset="-122"/>
                <a:ea typeface="宋体" panose="02010600030101010101" pitchFamily="2" charset="-122"/>
                <a:cs typeface="HarmonyOS Sans SC" pitchFamily="34" charset="-120"/>
              </a:rPr>
              <a:t>对数似然比作为一种统计工具，旨在量化两种不同假设条件下观测数据出现概率的相对差异。</a:t>
            </a:r>
            <a:endParaRPr lang="en-US" sz="1178"/>
          </a:p>
        </p:txBody>
      </p:sp>
      <mc:AlternateContent xmlns:mc="http://schemas.openxmlformats.org/markup-compatibility/2006" xmlns:a14="http://schemas.microsoft.com/office/drawing/2010/main">
        <mc:Choice Requires="a14">
          <p:sp>
            <p:nvSpPr>
              <p:cNvPr id="8" name="Text 4"/>
              <p:cNvSpPr/>
              <p:nvPr/>
            </p:nvSpPr>
            <p:spPr>
              <a:xfrm>
                <a:off x="365569" y="1677039"/>
                <a:ext cx="6900077" cy="3188875"/>
              </a:xfrm>
              <a:prstGeom prst="rect">
                <a:avLst/>
              </a:prstGeom>
              <a:noFill/>
              <a:ln/>
            </p:spPr>
            <p:txBody>
              <a:bodyPr wrap="square" lIns="0" tIns="0" rIns="0" bIns="0" rtlCol="0" anchor="t"/>
              <a:lstStyle/>
              <a:p>
                <a:pPr>
                  <a:lnSpc>
                    <a:spcPct val="110000"/>
                  </a:lnSpc>
                  <a:spcAft>
                    <a:spcPts val="399"/>
                  </a:spcAft>
                </a:pPr>
                <a:r>
                  <a:rPr lang="en-US" sz="1000" b="1" kern="0" spc="-30">
                    <a:solidFill>
                      <a:schemeClr val="tx1"/>
                    </a:solidFill>
                    <a:latin typeface="宋体" panose="02010600030101010101" pitchFamily="2" charset="-122"/>
                    <a:ea typeface="宋体" panose="02010600030101010101" pitchFamily="2" charset="-122"/>
                    <a:cs typeface="HarmonyOS Sans SC" pitchFamily="34" charset="-120"/>
                  </a:rPr>
                  <a:t>其数学表达式为</a:t>
                </a:r>
                <a:r>
                  <a:rPr lang="en-US" sz="1000" b="1" kern="0" spc="-30">
                    <a:solidFill>
                      <a:schemeClr val="tx1"/>
                    </a:solidFill>
                    <a:latin typeface="宋体" panose="02010600030101010101" pitchFamily="2" charset="-122"/>
                    <a:ea typeface="宋体" panose="02010600030101010101" pitchFamily="2" charset="-122"/>
                  </a:rPr>
                  <a:t>：</a:t>
                </a:r>
                <a14:m>
                  <m:oMath xmlns:m="http://schemas.openxmlformats.org/officeDocument/2006/math">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𝓛</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𝟐</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𝐇</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𝐀</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𝐇</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𝐁</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𝐇</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𝐀</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r>
                      <a:rPr lang="en-US" sz="1000" b="1" i="1" kern="0" spc="-30" smtClean="0">
                        <a:solidFill>
                          <a:schemeClr val="tx1"/>
                        </a:solidFill>
                        <a:latin typeface="Cambria Math" panose="02040503050406030204" pitchFamily="18" charset="0"/>
                        <a:ea typeface="HarmonyOS Sans SC" pitchFamily="34" charset="-122"/>
                        <a:cs typeface="HarmonyOS Sans SC" pitchFamily="34" charset="-120"/>
                      </a:rPr>
                      <m:t>𝐁</m:t>
                    </m:r>
                    <m:r>
                      <a:rPr lang="en-US" sz="1000" b="1" kern="0" spc="-30" smtClean="0">
                        <a:solidFill>
                          <a:schemeClr val="tx1"/>
                        </a:solidFill>
                        <a:latin typeface="Cambria Math" panose="02040503050406030204" pitchFamily="18" charset="0"/>
                        <a:ea typeface="HarmonyOS Sans SC" pitchFamily="34" charset="-122"/>
                        <a:cs typeface="HarmonyOS Sans SC" pitchFamily="34" charset="-120"/>
                      </a:rPr>
                      <m:t>))</m:t>
                    </m:r>
                  </m:oMath>
                </a14:m>
                <a:endParaRPr lang="en-US" sz="1000" b="1" kern="0" spc="-30">
                  <a:solidFill>
                    <a:schemeClr val="tx1"/>
                  </a:solidFill>
                  <a:latin typeface="宋体" panose="02010600030101010101" pitchFamily="2" charset="-122"/>
                  <a:ea typeface="宋体" panose="02010600030101010101" pitchFamily="2" charset="-122"/>
                  <a:cs typeface="HarmonyOS Sans SC" pitchFamily="34" charset="-120"/>
                </a:endParaRPr>
              </a:p>
              <a:p>
                <a:pPr marL="171450" indent="-171450">
                  <a:lnSpc>
                    <a:spcPct val="110000"/>
                  </a:lnSpc>
                  <a:spcAft>
                    <a:spcPts val="399"/>
                  </a:spcAft>
                  <a:buFont typeface="Arial" panose="020B0604020202020204" pitchFamily="34" charset="0"/>
                  <a:buChar char="•"/>
                </a:pPr>
                <a:r>
                  <a:rPr lang="en-US" sz="1000" kern="0" spc="-30">
                    <a:solidFill>
                      <a:srgbClr val="888888"/>
                    </a:solidFill>
                    <a:latin typeface="宋体" panose="02010600030101010101" pitchFamily="2" charset="-122"/>
                    <a:ea typeface="宋体" panose="02010600030101010101" pitchFamily="2" charset="-122"/>
                  </a:rPr>
                  <a:t>H (A)：事件 A 的信息熵，反映不确定性；H (B)：事件 B 的信息熵，反映不确定性</a:t>
                </a:r>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H (A, B)：A 和 B 共同发生时的联合信息熵，</a:t>
                </a:r>
                <a:r>
                  <a:rPr lang="en-US" sz="1000" kern="0" spc="-30">
                    <a:solidFill>
                      <a:srgbClr val="888888"/>
                    </a:solidFill>
                    <a:latin typeface="宋体" panose="02010600030101010101" pitchFamily="2" charset="-122"/>
                    <a:ea typeface="宋体" panose="02010600030101010101" pitchFamily="2" charset="-122"/>
                  </a:rPr>
                  <a:t>体现整体不确定性</a:t>
                </a:r>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LLR 数值含义：数值越高，两种假设支持证据差距越显著，倾向第一种假设</a:t>
                </a:r>
                <a:endParaRPr lang="en-US" sz="997"/>
              </a:p>
              <a:p>
                <a:pPr>
                  <a:lnSpc>
                    <a:spcPct val="110000"/>
                  </a:lnSpc>
                  <a:spcAft>
                    <a:spcPts val="399"/>
                  </a:spcAft>
                </a:pPr>
                <a:r>
                  <a:rPr lang="en-US" sz="1000" b="1" kern="0" spc="-30">
                    <a:latin typeface="宋体" panose="02010600030101010101" pitchFamily="2" charset="-122"/>
                    <a:ea typeface="宋体" panose="02010600030101010101" pitchFamily="2" charset="-122"/>
                    <a:cs typeface="HarmonyOS Sans SC" pitchFamily="34" charset="-120"/>
                  </a:rPr>
                  <a:t>LLR 在个性化推荐中的应用</a:t>
                </a:r>
                <a:endParaRPr lang="en-US" sz="997" b="1"/>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用途：衡量用户对不同物品间潜在偏好的相似度</a:t>
                </a:r>
                <a:endParaRPr lang="en-US" sz="997"/>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对比情形</a:t>
                </a:r>
                <a:endParaRPr lang="en-US" sz="997"/>
              </a:p>
              <a:p>
                <a:pPr marL="628650" lvl="1"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用户选择同一对物品可能性大，指示物品偏好相似性显著</a:t>
                </a:r>
                <a:endParaRPr lang="en-US" sz="997"/>
              </a:p>
              <a:p>
                <a:pPr marL="628650" lvl="1"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用户同时选择一对物品概率低，可能关联度弱或无关联</a:t>
                </a:r>
                <a:endParaRPr lang="en-US" sz="997"/>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分析优势：捕捉非线性的用户选择模式，提供丰富的相似性刻画</a:t>
                </a:r>
                <a:endParaRPr lang="en-US" sz="997"/>
              </a:p>
              <a:p>
                <a:pPr>
                  <a:lnSpc>
                    <a:spcPct val="110000"/>
                  </a:lnSpc>
                  <a:spcAft>
                    <a:spcPts val="399"/>
                  </a:spcAft>
                </a:pPr>
                <a:r>
                  <a:rPr lang="en-US" sz="1000" b="1" kern="0" spc="-30">
                    <a:latin typeface="宋体" panose="02010600030101010101" pitchFamily="2" charset="-122"/>
                    <a:ea typeface="宋体" panose="02010600030101010101" pitchFamily="2" charset="-122"/>
                    <a:cs typeface="HarmonyOS Sans SC" pitchFamily="34" charset="-120"/>
                  </a:rPr>
                  <a:t>LLR 处理数据特性的优势</a:t>
                </a:r>
                <a:endParaRPr lang="en-US" sz="997" b="1"/>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适应用户行为记录的稀疏性</a:t>
                </a:r>
                <a:endParaRPr lang="en-US" sz="997"/>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稳健估算物品间相似度</a:t>
                </a:r>
                <a:endParaRPr lang="en-US" sz="997"/>
              </a:p>
              <a:p>
                <a:pPr marL="171450" indent="-171450">
                  <a:lnSpc>
                    <a:spcPct val="110000"/>
                  </a:lnSpc>
                  <a:spcAft>
                    <a:spcPts val="399"/>
                  </a:spcAft>
                  <a:buFont typeface="Arial" panose="020B0604020202020204" pitchFamily="34" charset="0"/>
                  <a:buChar char="•"/>
                </a:pPr>
                <a:r>
                  <a:rPr lang="en-US" sz="1000" b="0" kern="0" spc="-30">
                    <a:solidFill>
                      <a:srgbClr val="888888"/>
                    </a:solidFill>
                    <a:latin typeface="宋体" panose="02010600030101010101" pitchFamily="2" charset="-122"/>
                    <a:ea typeface="宋体" panose="02010600030101010101" pitchFamily="2" charset="-122"/>
                    <a:cs typeface="HarmonyOS Sans SC" pitchFamily="34" charset="-120"/>
                  </a:rPr>
                  <a:t>数据匮乏情况下保持准确性</a:t>
                </a:r>
                <a:endParaRPr lang="en-US" sz="997"/>
              </a:p>
              <a:p>
                <a:pPr>
                  <a:lnSpc>
                    <a:spcPct val="110000"/>
                  </a:lnSpc>
                </a:pPr>
                <a:r>
                  <a:rPr lang="en-US" sz="1000" b="1" kern="0" spc="-30">
                    <a:latin typeface="宋体" panose="02010600030101010101" pitchFamily="2" charset="-122"/>
                    <a:ea typeface="宋体" panose="02010600030101010101" pitchFamily="2" charset="-122"/>
                    <a:cs typeface="HarmonyOS Sans SC" pitchFamily="34" charset="-120"/>
                  </a:rPr>
                  <a:t>因此，LLR 在无偏好值推荐系统中是一种有效的相似度计算方法。</a:t>
                </a:r>
                <a:endParaRPr lang="en-US" sz="997" b="1"/>
              </a:p>
            </p:txBody>
          </p:sp>
        </mc:Choice>
        <mc:Fallback xmlns="">
          <p:sp>
            <p:nvSpPr>
              <p:cNvPr id="8" name="Text 4"/>
              <p:cNvSpPr>
                <a:spLocks noRot="1" noChangeAspect="1" noMove="1" noResize="1" noEditPoints="1" noAdjustHandles="1" noChangeArrowheads="1" noChangeShapeType="1" noTextEdit="1"/>
              </p:cNvSpPr>
              <p:nvPr/>
            </p:nvSpPr>
            <p:spPr>
              <a:xfrm>
                <a:off x="365569" y="1677039"/>
                <a:ext cx="6900077" cy="3188875"/>
              </a:xfrm>
              <a:prstGeom prst="rect">
                <a:avLst/>
              </a:prstGeom>
              <a:blipFill>
                <a:blip r:embed="rId5"/>
                <a:stretch>
                  <a:fillRect l="-1148" t="-1338" b="-3059"/>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2D8E67-91BC-458E-815E-53C91F93A25B}"/>
                  </a:ext>
                </a:extLst>
              </p:cNvPr>
              <p:cNvSpPr txBox="1"/>
              <p:nvPr/>
            </p:nvSpPr>
            <p:spPr>
              <a:xfrm>
                <a:off x="5159830" y="1677039"/>
                <a:ext cx="3435530" cy="1555811"/>
              </a:xfrm>
              <a:prstGeom prst="rect">
                <a:avLst/>
              </a:prstGeom>
              <a:noFill/>
            </p:spPr>
            <p:txBody>
              <a:bodyPr wrap="square">
                <a:spAutoFit/>
              </a:bodyPr>
              <a:lstStyle/>
              <a:p>
                <a:pPr>
                  <a:lnSpc>
                    <a:spcPct val="110000"/>
                  </a:lnSpc>
                </a:pPr>
                <a:r>
                  <a:rPr lang="zh-CN" altLang="zh-CN" sz="1000" kern="0" spc="-30">
                    <a:solidFill>
                      <a:srgbClr val="888888"/>
                    </a:solidFill>
                    <a:latin typeface="宋体" panose="02010600030101010101" pitchFamily="2" charset="-122"/>
                    <a:ea typeface="宋体" panose="02010600030101010101" pitchFamily="2" charset="-122"/>
                  </a:rPr>
                  <a:t>熵是信息论中的一个基本概念，用于衡量一组数据的随机性。</a:t>
                </a:r>
              </a:p>
              <a:p>
                <a:pPr>
                  <a:lnSpc>
                    <a:spcPct val="110000"/>
                  </a:lnSpc>
                </a:pPr>
                <a:r>
                  <a:rPr lang="zh-CN" altLang="zh-CN" sz="1000" kern="0" spc="-30">
                    <a:solidFill>
                      <a:srgbClr val="888888"/>
                    </a:solidFill>
                    <a:latin typeface="宋体" panose="02010600030101010101" pitchFamily="2" charset="-122"/>
                    <a:ea typeface="宋体" panose="02010600030101010101" pitchFamily="2" charset="-122"/>
                  </a:rPr>
                  <a:t>信息熵</a:t>
                </a:r>
                <a14:m>
                  <m:oMath xmlns:m="http://schemas.openxmlformats.org/officeDocument/2006/math">
                    <m:r>
                      <a:rPr lang="en-US" altLang="zh-CN" sz="1000" kern="0" spc="-30">
                        <a:solidFill>
                          <a:srgbClr val="888888"/>
                        </a:solidFill>
                        <a:latin typeface="Cambria Math" panose="02040503050406030204" pitchFamily="18" charset="0"/>
                      </a:rPr>
                      <m:t>ℋ</m:t>
                    </m:r>
                  </m:oMath>
                </a14:m>
                <a:r>
                  <a:rPr lang="zh-CN" altLang="zh-CN" sz="1000" kern="0" spc="-30">
                    <a:solidFill>
                      <a:srgbClr val="888888"/>
                    </a:solidFill>
                    <a:latin typeface="宋体" panose="02010600030101010101" pitchFamily="2" charset="-122"/>
                    <a:ea typeface="宋体" panose="02010600030101010101" pitchFamily="2" charset="-122"/>
                  </a:rPr>
                  <a:t>的计算公式为：</a:t>
                </a:r>
              </a:p>
              <a:p>
                <a:pPr>
                  <a:lnSpc>
                    <a:spcPct val="110000"/>
                  </a:lnSpc>
                </a:pPr>
                <a14:m>
                  <m:oMathPara xmlns:m="http://schemas.openxmlformats.org/officeDocument/2006/math">
                    <m:oMathParaPr>
                      <m:jc m:val="centerGroup"/>
                    </m:oMathParaPr>
                    <m:oMath xmlns:m="http://schemas.openxmlformats.org/officeDocument/2006/math">
                      <m:r>
                        <a:rPr lang="en-US" altLang="zh-CN" sz="1000" b="1" i="1" kern="0" spc="-30" smtClean="0">
                          <a:solidFill>
                            <a:schemeClr val="tx1"/>
                          </a:solidFill>
                          <a:latin typeface="Cambria Math" panose="02040503050406030204" pitchFamily="18" charset="0"/>
                        </a:rPr>
                        <m:t>𝓗</m:t>
                      </m:r>
                      <m:d>
                        <m:dPr>
                          <m:ctrlPr>
                            <a:rPr lang="zh-CN" altLang="zh-CN" sz="1000" b="1" i="1" kern="0" spc="-30">
                              <a:solidFill>
                                <a:schemeClr val="tx1"/>
                              </a:solidFill>
                              <a:latin typeface="Cambria Math" panose="02040503050406030204" pitchFamily="18" charset="0"/>
                            </a:rPr>
                          </m:ctrlPr>
                        </m:dPr>
                        <m:e>
                          <m:r>
                            <a:rPr lang="en-US" altLang="zh-CN" sz="1000" b="1" kern="0" spc="-30">
                              <a:solidFill>
                                <a:schemeClr val="tx1"/>
                              </a:solidFill>
                              <a:latin typeface="Cambria Math" panose="02040503050406030204" pitchFamily="18" charset="0"/>
                            </a:rPr>
                            <m:t>𝐱</m:t>
                          </m:r>
                        </m:e>
                      </m:d>
                      <m:r>
                        <a:rPr lang="en-US" altLang="zh-CN" sz="1000" b="1" kern="0" spc="-30">
                          <a:solidFill>
                            <a:schemeClr val="tx1"/>
                          </a:solidFill>
                          <a:latin typeface="Cambria Math" panose="02040503050406030204" pitchFamily="18" charset="0"/>
                        </a:rPr>
                        <m:t>=</m:t>
                      </m:r>
                      <m:r>
                        <a:rPr lang="en-US" altLang="zh-CN" sz="1000" b="1" i="1" kern="0" spc="-30">
                          <a:solidFill>
                            <a:schemeClr val="tx1"/>
                          </a:solidFill>
                          <a:latin typeface="Cambria Math" panose="02040503050406030204" pitchFamily="18" charset="0"/>
                        </a:rPr>
                        <m:t>𝓧</m:t>
                      </m:r>
                      <m:r>
                        <a:rPr lang="en-US" altLang="zh-CN" sz="1000" b="1" i="1" kern="0" spc="-30">
                          <a:solidFill>
                            <a:schemeClr val="tx1"/>
                          </a:solidFill>
                          <a:latin typeface="Cambria Math" panose="02040503050406030204" pitchFamily="18" charset="0"/>
                        </a:rPr>
                        <m:t>𝐥𝐨𝐠</m:t>
                      </m:r>
                      <m:r>
                        <a:rPr lang="en-US" altLang="zh-CN" sz="1000" b="1" i="1" kern="0" spc="-30">
                          <a:solidFill>
                            <a:schemeClr val="tx1"/>
                          </a:solidFill>
                          <a:latin typeface="Cambria Math" panose="02040503050406030204" pitchFamily="18" charset="0"/>
                        </a:rPr>
                        <m:t>𝓧</m:t>
                      </m:r>
                      <m:d>
                        <m:dPr>
                          <m:ctrlPr>
                            <a:rPr lang="zh-CN" altLang="zh-CN" sz="1000" b="1" i="1" kern="0" spc="-30">
                              <a:solidFill>
                                <a:schemeClr val="tx1"/>
                              </a:solidFill>
                              <a:latin typeface="Cambria Math" panose="02040503050406030204" pitchFamily="18" charset="0"/>
                            </a:rPr>
                          </m:ctrlPr>
                        </m:dPr>
                        <m:e>
                          <m:nary>
                            <m:naryPr>
                              <m:chr m:val="∑"/>
                              <m:limLoc m:val="undOvr"/>
                              <m:grow m:val="on"/>
                              <m:ctrlPr>
                                <a:rPr lang="zh-CN" altLang="zh-CN" sz="1000" b="1" i="1" kern="0" spc="-30">
                                  <a:solidFill>
                                    <a:schemeClr val="tx1"/>
                                  </a:solidFill>
                                  <a:latin typeface="Cambria Math" panose="02040503050406030204" pitchFamily="18" charset="0"/>
                                </a:rPr>
                              </m:ctrlPr>
                            </m:naryPr>
                            <m:sub>
                              <m:r>
                                <a:rPr lang="en-US" altLang="zh-CN" sz="1000" b="1" i="1" kern="0" spc="-30">
                                  <a:solidFill>
                                    <a:schemeClr val="tx1"/>
                                  </a:solidFill>
                                  <a:latin typeface="Cambria Math" panose="02040503050406030204" pitchFamily="18" charset="0"/>
                                </a:rPr>
                                <m:t>𝐢</m:t>
                              </m:r>
                              <m:r>
                                <a:rPr lang="en-US" altLang="zh-CN" sz="1000" b="1" kern="0" spc="-30">
                                  <a:solidFill>
                                    <a:schemeClr val="tx1"/>
                                  </a:solidFill>
                                  <a:latin typeface="Cambria Math" panose="02040503050406030204" pitchFamily="18" charset="0"/>
                                </a:rPr>
                                <m:t>=</m:t>
                              </m:r>
                              <m:r>
                                <a:rPr lang="en-US" altLang="zh-CN" sz="1000" b="1" i="1" kern="0" spc="-30">
                                  <a:solidFill>
                                    <a:schemeClr val="tx1"/>
                                  </a:solidFill>
                                  <a:latin typeface="Cambria Math" panose="02040503050406030204" pitchFamily="18" charset="0"/>
                                </a:rPr>
                                <m:t>𝟏</m:t>
                              </m:r>
                            </m:sub>
                            <m:sup>
                              <m:r>
                                <a:rPr lang="en-US" altLang="zh-CN" sz="1000" b="1" i="1" kern="0" spc="-30">
                                  <a:solidFill>
                                    <a:schemeClr val="tx1"/>
                                  </a:solidFill>
                                  <a:latin typeface="Cambria Math" panose="02040503050406030204" pitchFamily="18" charset="0"/>
                                </a:rPr>
                                <m:t>𝒏</m:t>
                              </m:r>
                            </m:sup>
                            <m:e>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𝒙</m:t>
                                  </m:r>
                                </m:e>
                                <m:sub>
                                  <m:r>
                                    <a:rPr lang="en-US" altLang="zh-CN" sz="1000" b="1" i="1" kern="0" spc="-30">
                                      <a:solidFill>
                                        <a:schemeClr val="tx1"/>
                                      </a:solidFill>
                                      <a:latin typeface="Cambria Math" panose="02040503050406030204" pitchFamily="18" charset="0"/>
                                    </a:rPr>
                                    <m:t>𝒊</m:t>
                                  </m:r>
                                </m:sub>
                              </m:sSub>
                            </m:e>
                          </m:nary>
                        </m:e>
                      </m:d>
                      <m:r>
                        <a:rPr lang="en-US" altLang="zh-CN" sz="1000" b="1" kern="0" spc="-30">
                          <a:solidFill>
                            <a:schemeClr val="tx1"/>
                          </a:solidFill>
                          <a:latin typeface="Cambria Math" panose="02040503050406030204" pitchFamily="18" charset="0"/>
                        </a:rPr>
                        <m:t>−</m:t>
                      </m:r>
                      <m:nary>
                        <m:naryPr>
                          <m:chr m:val="∑"/>
                          <m:limLoc m:val="undOvr"/>
                          <m:grow m:val="on"/>
                          <m:ctrlPr>
                            <a:rPr lang="zh-CN" altLang="zh-CN" sz="1000" b="1" i="1" kern="0" spc="-30">
                              <a:solidFill>
                                <a:schemeClr val="tx1"/>
                              </a:solidFill>
                              <a:latin typeface="Cambria Math" panose="02040503050406030204" pitchFamily="18" charset="0"/>
                            </a:rPr>
                          </m:ctrlPr>
                        </m:naryPr>
                        <m:sub>
                          <m:r>
                            <a:rPr lang="en-US" altLang="zh-CN" sz="1000" b="1" i="1" kern="0" spc="-30">
                              <a:solidFill>
                                <a:schemeClr val="tx1"/>
                              </a:solidFill>
                              <a:latin typeface="Cambria Math" panose="02040503050406030204" pitchFamily="18" charset="0"/>
                            </a:rPr>
                            <m:t>𝐢</m:t>
                          </m:r>
                          <m:r>
                            <a:rPr lang="en-US" altLang="zh-CN" sz="1000" b="1" kern="0" spc="-30">
                              <a:solidFill>
                                <a:schemeClr val="tx1"/>
                              </a:solidFill>
                              <a:latin typeface="Cambria Math" panose="02040503050406030204" pitchFamily="18" charset="0"/>
                            </a:rPr>
                            <m:t>=</m:t>
                          </m:r>
                          <m:r>
                            <a:rPr lang="en-US" altLang="zh-CN" sz="1000" b="1" i="1" kern="0" spc="-30">
                              <a:solidFill>
                                <a:schemeClr val="tx1"/>
                              </a:solidFill>
                              <a:latin typeface="Cambria Math" panose="02040503050406030204" pitchFamily="18" charset="0"/>
                            </a:rPr>
                            <m:t>𝟏</m:t>
                          </m:r>
                        </m:sub>
                        <m:sup>
                          <m:r>
                            <a:rPr lang="en-US" altLang="zh-CN" sz="1000" b="1" i="1" kern="0" spc="-30">
                              <a:solidFill>
                                <a:schemeClr val="tx1"/>
                              </a:solidFill>
                              <a:latin typeface="Cambria Math" panose="02040503050406030204" pitchFamily="18" charset="0"/>
                            </a:rPr>
                            <m:t>𝒏</m:t>
                          </m:r>
                        </m:sup>
                        <m:e>
                          <m:r>
                            <a:rPr lang="en-US" altLang="zh-CN" sz="1000" b="1" i="1" kern="0" spc="-30">
                              <a:solidFill>
                                <a:schemeClr val="tx1"/>
                              </a:solidFill>
                              <a:latin typeface="Cambria Math" panose="02040503050406030204" pitchFamily="18" charset="0"/>
                            </a:rPr>
                            <m:t>𝓧</m:t>
                          </m:r>
                          <m:func>
                            <m:funcPr>
                              <m:ctrlPr>
                                <a:rPr lang="zh-CN" altLang="zh-CN" sz="1000" b="1" i="1" kern="0" spc="-30">
                                  <a:solidFill>
                                    <a:schemeClr val="tx1"/>
                                  </a:solidFill>
                                  <a:latin typeface="Cambria Math" panose="02040503050406030204" pitchFamily="18" charset="0"/>
                                </a:rPr>
                              </m:ctrlPr>
                            </m:funcPr>
                            <m:fName>
                              <m:r>
                                <a:rPr lang="en-US" altLang="zh-CN" sz="1000" b="1" i="1" kern="0" spc="-30">
                                  <a:solidFill>
                                    <a:schemeClr val="tx1"/>
                                  </a:solidFill>
                                  <a:latin typeface="Cambria Math" panose="02040503050406030204" pitchFamily="18" charset="0"/>
                                </a:rPr>
                                <m:t>𝒍𝒐𝒈</m:t>
                              </m:r>
                            </m:fName>
                            <m:e>
                              <m:r>
                                <a:rPr lang="en-US" altLang="zh-CN" sz="1000" b="1" i="1" kern="0" spc="-30">
                                  <a:solidFill>
                                    <a:schemeClr val="tx1"/>
                                  </a:solidFill>
                                  <a:latin typeface="Cambria Math" panose="02040503050406030204" pitchFamily="18" charset="0"/>
                                </a:rPr>
                                <m:t>𝓧</m:t>
                              </m:r>
                              <m:d>
                                <m:dPr>
                                  <m:ctrlPr>
                                    <a:rPr lang="zh-CN" altLang="zh-CN" sz="1000" b="1" i="1" kern="0" spc="-30">
                                      <a:solidFill>
                                        <a:schemeClr val="tx1"/>
                                      </a:solidFill>
                                      <a:latin typeface="Cambria Math" panose="02040503050406030204" pitchFamily="18" charset="0"/>
                                    </a:rPr>
                                  </m:ctrlPr>
                                </m:dPr>
                                <m:e>
                                  <m:sSub>
                                    <m:sSubPr>
                                      <m:ctrlPr>
                                        <a:rPr lang="zh-CN" altLang="zh-CN" sz="1000" b="1" i="1" kern="0" spc="-30">
                                          <a:solidFill>
                                            <a:schemeClr val="tx1"/>
                                          </a:solidFill>
                                          <a:latin typeface="Cambria Math" panose="02040503050406030204" pitchFamily="18" charset="0"/>
                                        </a:rPr>
                                      </m:ctrlPr>
                                    </m:sSubPr>
                                    <m:e>
                                      <m:r>
                                        <a:rPr lang="en-US" altLang="zh-CN" sz="1000" b="1" i="1" kern="0" spc="-30">
                                          <a:solidFill>
                                            <a:schemeClr val="tx1"/>
                                          </a:solidFill>
                                          <a:latin typeface="Cambria Math" panose="02040503050406030204" pitchFamily="18" charset="0"/>
                                        </a:rPr>
                                        <m:t>𝒙</m:t>
                                      </m:r>
                                    </m:e>
                                    <m:sub>
                                      <m:r>
                                        <a:rPr lang="en-US" altLang="zh-CN" sz="1000" b="1" i="1" kern="0" spc="-30">
                                          <a:solidFill>
                                            <a:schemeClr val="tx1"/>
                                          </a:solidFill>
                                          <a:latin typeface="Cambria Math" panose="02040503050406030204" pitchFamily="18" charset="0"/>
                                        </a:rPr>
                                        <m:t>𝒊</m:t>
                                      </m:r>
                                    </m:sub>
                                  </m:sSub>
                                </m:e>
                              </m:d>
                            </m:e>
                          </m:func>
                        </m:e>
                      </m:nary>
                      <m:r>
                        <a:rPr lang="en-US" altLang="zh-CN" sz="1000" b="1" kern="0" spc="-30">
                          <a:solidFill>
                            <a:schemeClr val="tx1"/>
                          </a:solidFill>
                          <a:latin typeface="Cambria Math" panose="02040503050406030204" pitchFamily="18" charset="0"/>
                        </a:rPr>
                        <m:t>        (</m:t>
                      </m:r>
                      <m:r>
                        <a:rPr lang="zh-CN" altLang="zh-CN" sz="1000" b="1" kern="0" spc="-30">
                          <a:solidFill>
                            <a:schemeClr val="tx1"/>
                          </a:solidFill>
                          <a:latin typeface="Cambria Math" panose="02040503050406030204" pitchFamily="18" charset="0"/>
                        </a:rPr>
                        <m:t>公式</m:t>
                      </m:r>
                      <m:r>
                        <a:rPr lang="en-US" altLang="zh-CN" sz="1000" b="1" i="1" kern="0" spc="-30">
                          <a:solidFill>
                            <a:schemeClr val="tx1"/>
                          </a:solidFill>
                          <a:latin typeface="Cambria Math" panose="02040503050406030204" pitchFamily="18" charset="0"/>
                        </a:rPr>
                        <m:t>𝟏</m:t>
                      </m:r>
                      <m:r>
                        <a:rPr lang="en-US" altLang="zh-CN" sz="1000" b="1" kern="0" spc="-30">
                          <a:solidFill>
                            <a:schemeClr val="tx1"/>
                          </a:solidFill>
                          <a:latin typeface="Cambria Math" panose="02040503050406030204" pitchFamily="18" charset="0"/>
                        </a:rPr>
                        <m:t>)</m:t>
                      </m:r>
                    </m:oMath>
                  </m:oMathPara>
                </a14:m>
                <a:endParaRPr lang="zh-CN" altLang="zh-CN" sz="1000" b="1" kern="0" spc="-30">
                  <a:solidFill>
                    <a:schemeClr val="tx1"/>
                  </a:solidFill>
                  <a:latin typeface="宋体" panose="02010600030101010101" pitchFamily="2" charset="-122"/>
                  <a:ea typeface="宋体" panose="02010600030101010101" pitchFamily="2" charset="-122"/>
                </a:endParaRPr>
              </a:p>
              <a:p>
                <a:pPr>
                  <a:lnSpc>
                    <a:spcPct val="110000"/>
                  </a:lnSpc>
                </a:pPr>
                <a:r>
                  <a:rPr lang="zh-CN" altLang="zh-CN" sz="1000" kern="0" spc="-30">
                    <a:solidFill>
                      <a:srgbClr val="888888"/>
                    </a:solidFill>
                    <a:latin typeface="宋体" panose="02010600030101010101" pitchFamily="2" charset="-122"/>
                    <a:ea typeface="宋体" panose="02010600030101010101" pitchFamily="2" charset="-122"/>
                  </a:rPr>
                  <a:t>其中，</a:t>
                </a:r>
                <a:endParaRPr lang="en-US" altLang="zh-CN" sz="1000" kern="0" spc="-30">
                  <a:solidFill>
                    <a:srgbClr val="888888"/>
                  </a:solidFill>
                  <a:latin typeface="宋体" panose="02010600030101010101" pitchFamily="2" charset="-122"/>
                  <a:ea typeface="宋体" panose="02010600030101010101" pitchFamily="2" charset="-122"/>
                </a:endParaRPr>
              </a:p>
              <a:p>
                <a:pPr>
                  <a:lnSpc>
                    <a:spcPct val="110000"/>
                  </a:lnSpc>
                </a:pPr>
                <a14:m>
                  <m:oMath xmlns:m="http://schemas.openxmlformats.org/officeDocument/2006/math">
                    <m:r>
                      <a:rPr lang="en-US" altLang="zh-CN" sz="1000" kern="0" spc="-30">
                        <a:solidFill>
                          <a:srgbClr val="888888"/>
                        </a:solidFill>
                        <a:latin typeface="Cambria Math" panose="02040503050406030204" pitchFamily="18" charset="0"/>
                      </a:rPr>
                      <m:t>𝐱</m:t>
                    </m:r>
                  </m:oMath>
                </a14:m>
                <a:r>
                  <a:rPr lang="en-US" altLang="zh-CN" sz="1000" kern="0" spc="-30">
                    <a:solidFill>
                      <a:srgbClr val="888888"/>
                    </a:solidFill>
                    <a:latin typeface="宋体" panose="02010600030101010101" pitchFamily="2" charset="-122"/>
                    <a:ea typeface="宋体" panose="02010600030101010101" pitchFamily="2" charset="-122"/>
                  </a:rPr>
                  <a:t> </a:t>
                </a:r>
                <a:r>
                  <a:rPr lang="zh-CN" altLang="zh-CN" sz="1000" kern="0" spc="-30">
                    <a:solidFill>
                      <a:srgbClr val="888888"/>
                    </a:solidFill>
                    <a:latin typeface="宋体" panose="02010600030101010101" pitchFamily="2" charset="-122"/>
                    <a:ea typeface="宋体" panose="02010600030101010101" pitchFamily="2" charset="-122"/>
                  </a:rPr>
                  <a:t>为元素的</a:t>
                </a:r>
                <a:r>
                  <a:rPr lang="en-US" altLang="zh-CN" sz="1000" kern="0" spc="-30">
                    <a:solidFill>
                      <a:srgbClr val="888888"/>
                    </a:solidFill>
                    <a:latin typeface="宋体" panose="02010600030101010101" pitchFamily="2" charset="-122"/>
                    <a:ea typeface="宋体" panose="02010600030101010101" pitchFamily="2" charset="-122"/>
                  </a:rPr>
                  <a:t> </a:t>
                </a:r>
                <a14:m>
                  <m:oMath xmlns:m="http://schemas.openxmlformats.org/officeDocument/2006/math">
                    <m:sSub>
                      <m:sSubPr>
                        <m:ctrlPr>
                          <a:rPr lang="zh-CN" altLang="zh-CN" sz="1000" i="1" kern="0" spc="-30">
                            <a:solidFill>
                              <a:srgbClr val="888888"/>
                            </a:solidFill>
                            <a:latin typeface="Cambria Math" panose="02040503050406030204" pitchFamily="18" charset="0"/>
                          </a:rPr>
                        </m:ctrlPr>
                      </m:sSubPr>
                      <m:e>
                        <m:r>
                          <a:rPr lang="en-US" altLang="zh-CN" sz="1000" kern="0" spc="-30">
                            <a:solidFill>
                              <a:srgbClr val="888888"/>
                            </a:solidFill>
                            <a:latin typeface="Cambria Math" panose="02040503050406030204" pitchFamily="18" charset="0"/>
                          </a:rPr>
                          <m:t>𝑥</m:t>
                        </m:r>
                      </m:e>
                      <m:sub>
                        <m:r>
                          <a:rPr lang="en-US" altLang="zh-CN" sz="1000" kern="0" spc="-30">
                            <a:solidFill>
                              <a:srgbClr val="888888"/>
                            </a:solidFill>
                            <a:latin typeface="Cambria Math" panose="02040503050406030204" pitchFamily="18" charset="0"/>
                          </a:rPr>
                          <m:t>𝑖</m:t>
                        </m:r>
                      </m:sub>
                    </m:sSub>
                  </m:oMath>
                </a14:m>
                <a:r>
                  <a:rPr lang="en-US" altLang="zh-CN" sz="1000" kern="0" spc="-30">
                    <a:solidFill>
                      <a:srgbClr val="888888"/>
                    </a:solidFill>
                    <a:latin typeface="宋体" panose="02010600030101010101" pitchFamily="2" charset="-122"/>
                    <a:ea typeface="宋体" panose="02010600030101010101" pitchFamily="2" charset="-122"/>
                  </a:rPr>
                  <a:t> </a:t>
                </a:r>
                <a:r>
                  <a:rPr lang="zh-CN" altLang="zh-CN" sz="1000" kern="0" spc="-30">
                    <a:solidFill>
                      <a:srgbClr val="888888"/>
                    </a:solidFill>
                    <a:latin typeface="宋体" panose="02010600030101010101" pitchFamily="2" charset="-122"/>
                    <a:ea typeface="宋体" panose="02010600030101010101" pitchFamily="2" charset="-122"/>
                  </a:rPr>
                  <a:t>的集合，</a:t>
                </a:r>
                <a:endParaRPr lang="en-US" altLang="zh-CN" sz="1000" kern="0" spc="-30">
                  <a:solidFill>
                    <a:srgbClr val="888888"/>
                  </a:solidFill>
                  <a:latin typeface="宋体" panose="02010600030101010101" pitchFamily="2" charset="-122"/>
                  <a:ea typeface="宋体" panose="02010600030101010101" pitchFamily="2" charset="-122"/>
                </a:endParaRPr>
              </a:p>
              <a:p>
                <a:pPr>
                  <a:lnSpc>
                    <a:spcPct val="110000"/>
                  </a:lnSpc>
                </a:pPr>
                <a:r>
                  <a:rPr lang="zh-CN" altLang="zh-CN" sz="1000" kern="0" spc="-30">
                    <a:solidFill>
                      <a:srgbClr val="888888"/>
                    </a:solidFill>
                    <a:latin typeface="宋体" panose="02010600030101010101" pitchFamily="2" charset="-122"/>
                    <a:ea typeface="宋体" panose="02010600030101010101" pitchFamily="2" charset="-122"/>
                  </a:rPr>
                  <a:t>当 </a:t>
                </a:r>
                <a14:m>
                  <m:oMath xmlns:m="http://schemas.openxmlformats.org/officeDocument/2006/math">
                    <m:r>
                      <a:rPr lang="en-US" altLang="zh-CN" sz="1000" kern="0" spc="-30">
                        <a:solidFill>
                          <a:srgbClr val="888888"/>
                        </a:solidFill>
                        <a:latin typeface="Cambria Math" panose="02040503050406030204" pitchFamily="18" charset="0"/>
                      </a:rPr>
                      <m:t>𝑥</m:t>
                    </m:r>
                    <m:r>
                      <a:rPr lang="en-US" altLang="zh-CN" sz="1000" kern="0" spc="-30">
                        <a:solidFill>
                          <a:srgbClr val="888888"/>
                        </a:solidFill>
                        <a:latin typeface="Cambria Math" panose="02040503050406030204" pitchFamily="18" charset="0"/>
                      </a:rPr>
                      <m:t>&gt;0</m:t>
                    </m:r>
                  </m:oMath>
                </a14:m>
                <a:r>
                  <a:rPr lang="zh-CN" altLang="zh-CN" sz="1000" kern="0" spc="-30">
                    <a:solidFill>
                      <a:srgbClr val="888888"/>
                    </a:solidFill>
                    <a:latin typeface="宋体" panose="02010600030101010101" pitchFamily="2" charset="-122"/>
                    <a:ea typeface="宋体" panose="02010600030101010101" pitchFamily="2" charset="-122"/>
                  </a:rPr>
                  <a:t>，</a:t>
                </a:r>
                <a:r>
                  <a:rPr lang="en-US" altLang="zh-CN" sz="1000" kern="0" spc="-30">
                    <a:solidFill>
                      <a:srgbClr val="888888"/>
                    </a:solidFill>
                  </a:rPr>
                  <a:t> </a:t>
                </a:r>
                <a14:m>
                  <m:oMath xmlns:m="http://schemas.openxmlformats.org/officeDocument/2006/math">
                    <m:r>
                      <a:rPr lang="en-US" altLang="zh-CN" sz="1000" kern="0" spc="-30">
                        <a:solidFill>
                          <a:srgbClr val="888888"/>
                        </a:solidFill>
                        <a:latin typeface="Cambria Math" panose="02040503050406030204" pitchFamily="18" charset="0"/>
                      </a:rPr>
                      <m:t>𝒳</m:t>
                    </m:r>
                    <m:r>
                      <m:rPr>
                        <m:sty m:val="p"/>
                      </m:rPr>
                      <a:rPr lang="en-US" altLang="zh-CN" sz="1000" kern="0" spc="-30">
                        <a:solidFill>
                          <a:srgbClr val="888888"/>
                        </a:solidFill>
                        <a:latin typeface="Cambria Math" panose="02040503050406030204" pitchFamily="18" charset="0"/>
                      </a:rPr>
                      <m:t>log</m:t>
                    </m:r>
                    <m:r>
                      <a:rPr lang="en-US" altLang="zh-CN" sz="1000" kern="0" spc="-30">
                        <a:solidFill>
                          <a:srgbClr val="888888"/>
                        </a:solidFill>
                        <a:latin typeface="Cambria Math" panose="02040503050406030204" pitchFamily="18" charset="0"/>
                      </a:rPr>
                      <m:t>𝒳</m:t>
                    </m:r>
                    <m:r>
                      <a:rPr lang="en-US" altLang="zh-CN" sz="1000" kern="0" spc="-30">
                        <a:solidFill>
                          <a:srgbClr val="888888"/>
                        </a:solidFill>
                        <a:latin typeface="Cambria Math" panose="02040503050406030204" pitchFamily="18" charset="0"/>
                      </a:rPr>
                      <m:t>(</m:t>
                    </m:r>
                    <m:r>
                      <a:rPr lang="en-US" altLang="zh-CN" sz="1000" kern="0" spc="-30">
                        <a:solidFill>
                          <a:srgbClr val="888888"/>
                        </a:solidFill>
                        <a:latin typeface="Cambria Math" panose="02040503050406030204" pitchFamily="18" charset="0"/>
                      </a:rPr>
                      <m:t>𝑥</m:t>
                    </m:r>
                    <m:r>
                      <a:rPr lang="en-US" altLang="zh-CN" sz="1000" kern="0" spc="-30">
                        <a:solidFill>
                          <a:srgbClr val="888888"/>
                        </a:solidFill>
                        <a:latin typeface="Cambria Math" panose="02040503050406030204" pitchFamily="18" charset="0"/>
                      </a:rPr>
                      <m:t>)=</m:t>
                    </m:r>
                    <m:r>
                      <a:rPr lang="en-US" altLang="zh-CN" sz="1000" kern="0" spc="-30">
                        <a:solidFill>
                          <a:srgbClr val="888888"/>
                        </a:solidFill>
                        <a:latin typeface="Cambria Math" panose="02040503050406030204" pitchFamily="18" charset="0"/>
                      </a:rPr>
                      <m:t>𝑥</m:t>
                    </m:r>
                    <m:r>
                      <m:rPr>
                        <m:sty m:val="p"/>
                      </m:rPr>
                      <a:rPr lang="en-US" altLang="zh-CN" sz="1000" kern="0" spc="-30">
                        <a:solidFill>
                          <a:srgbClr val="888888"/>
                        </a:solidFill>
                        <a:latin typeface="Cambria Math" panose="02040503050406030204" pitchFamily="18" charset="0"/>
                      </a:rPr>
                      <m:t>log</m:t>
                    </m:r>
                    <m:r>
                      <a:rPr lang="en-US" altLang="zh-CN" sz="1000" kern="0" spc="-30">
                        <a:solidFill>
                          <a:srgbClr val="888888"/>
                        </a:solidFill>
                        <a:latin typeface="Cambria Math" panose="02040503050406030204" pitchFamily="18" charset="0"/>
                      </a:rPr>
                      <m:t>𝑥</m:t>
                    </m:r>
                  </m:oMath>
                </a14:m>
                <a:endParaRPr lang="en-US" altLang="zh-CN" sz="1000" kern="0" spc="-30">
                  <a:solidFill>
                    <a:srgbClr val="888888"/>
                  </a:solidFill>
                  <a:latin typeface="宋体" panose="02010600030101010101" pitchFamily="2" charset="-122"/>
                  <a:ea typeface="宋体" panose="02010600030101010101" pitchFamily="2" charset="-122"/>
                </a:endParaRPr>
              </a:p>
              <a:p>
                <a:pPr>
                  <a:lnSpc>
                    <a:spcPct val="110000"/>
                  </a:lnSpc>
                </a:pPr>
                <a:r>
                  <a:rPr lang="zh-CN" altLang="zh-CN" sz="1000" kern="0" spc="-30">
                    <a:solidFill>
                      <a:srgbClr val="888888"/>
                    </a:solidFill>
                    <a:latin typeface="宋体" panose="02010600030101010101" pitchFamily="2" charset="-122"/>
                    <a:ea typeface="宋体" panose="02010600030101010101" pitchFamily="2" charset="-122"/>
                  </a:rPr>
                  <a:t>否则</a:t>
                </a:r>
                <a14:m>
                  <m:oMath xmlns:m="http://schemas.openxmlformats.org/officeDocument/2006/math">
                    <m:r>
                      <a:rPr lang="en-US" altLang="zh-CN" sz="1000" b="0" i="0" kern="0" spc="-30" smtClean="0">
                        <a:solidFill>
                          <a:srgbClr val="888888"/>
                        </a:solidFill>
                        <a:latin typeface="Cambria Math" panose="02040503050406030204" pitchFamily="18" charset="0"/>
                      </a:rPr>
                      <m:t> </m:t>
                    </m:r>
                    <m:r>
                      <a:rPr lang="en-US" altLang="zh-CN" sz="1000" kern="0" spc="-30">
                        <a:solidFill>
                          <a:srgbClr val="888888"/>
                        </a:solidFill>
                        <a:latin typeface="Cambria Math" panose="02040503050406030204" pitchFamily="18" charset="0"/>
                      </a:rPr>
                      <m:t>𝒳</m:t>
                    </m:r>
                    <m:r>
                      <m:rPr>
                        <m:sty m:val="p"/>
                      </m:rPr>
                      <a:rPr lang="en-US" altLang="zh-CN" sz="1000" kern="0" spc="-30">
                        <a:solidFill>
                          <a:srgbClr val="888888"/>
                        </a:solidFill>
                        <a:latin typeface="Cambria Math" panose="02040503050406030204" pitchFamily="18" charset="0"/>
                      </a:rPr>
                      <m:t>log</m:t>
                    </m:r>
                    <m:r>
                      <a:rPr lang="en-US" altLang="zh-CN" sz="1000" kern="0" spc="-30">
                        <a:solidFill>
                          <a:srgbClr val="888888"/>
                        </a:solidFill>
                        <a:latin typeface="Cambria Math" panose="02040503050406030204" pitchFamily="18" charset="0"/>
                      </a:rPr>
                      <m:t>𝒳</m:t>
                    </m:r>
                    <m:r>
                      <a:rPr lang="en-US" altLang="zh-CN" sz="1000" kern="0" spc="-30">
                        <a:solidFill>
                          <a:srgbClr val="888888"/>
                        </a:solidFill>
                        <a:latin typeface="Cambria Math" panose="02040503050406030204" pitchFamily="18" charset="0"/>
                      </a:rPr>
                      <m:t>(</m:t>
                    </m:r>
                    <m:r>
                      <a:rPr lang="en-US" altLang="zh-CN" sz="1000" kern="0" spc="-30">
                        <a:solidFill>
                          <a:srgbClr val="888888"/>
                        </a:solidFill>
                        <a:latin typeface="Cambria Math" panose="02040503050406030204" pitchFamily="18" charset="0"/>
                      </a:rPr>
                      <m:t>𝑥</m:t>
                    </m:r>
                    <m:r>
                      <a:rPr lang="en-US" altLang="zh-CN" sz="1000" kern="0" spc="-30">
                        <a:solidFill>
                          <a:srgbClr val="888888"/>
                        </a:solidFill>
                        <a:latin typeface="Cambria Math" panose="02040503050406030204" pitchFamily="18" charset="0"/>
                      </a:rPr>
                      <m:t>)=0</m:t>
                    </m:r>
                  </m:oMath>
                </a14:m>
                <a:r>
                  <a:rPr lang="zh-CN" altLang="zh-CN" sz="1000" kern="0" spc="-30">
                    <a:solidFill>
                      <a:srgbClr val="888888"/>
                    </a:solidFill>
                    <a:latin typeface="宋体" panose="02010600030101010101" pitchFamily="2" charset="-122"/>
                    <a:ea typeface="宋体" panose="02010600030101010101" pitchFamily="2" charset="-122"/>
                  </a:rPr>
                  <a:t>。</a:t>
                </a:r>
              </a:p>
            </p:txBody>
          </p:sp>
        </mc:Choice>
        <mc:Fallback xmlns="">
          <p:sp>
            <p:nvSpPr>
              <p:cNvPr id="9" name="文本框 8">
                <a:extLst>
                  <a:ext uri="{FF2B5EF4-FFF2-40B4-BE49-F238E27FC236}">
                    <a16:creationId xmlns:a16="http://schemas.microsoft.com/office/drawing/2014/main" id="{1B2D8E67-91BC-458E-815E-53C91F93A25B}"/>
                  </a:ext>
                </a:extLst>
              </p:cNvPr>
              <p:cNvSpPr txBox="1">
                <a:spLocks noRot="1" noChangeAspect="1" noMove="1" noResize="1" noEditPoints="1" noAdjustHandles="1" noChangeArrowheads="1" noChangeShapeType="1" noTextEdit="1"/>
              </p:cNvSpPr>
              <p:nvPr/>
            </p:nvSpPr>
            <p:spPr>
              <a:xfrm>
                <a:off x="5159830" y="1677039"/>
                <a:ext cx="3435530" cy="1555811"/>
              </a:xfrm>
              <a:prstGeom prst="rect">
                <a:avLst/>
              </a:prstGeom>
              <a:blipFill>
                <a:blip r:embed="rId6"/>
                <a:stretch>
                  <a:fillRect t="-6275" r="-1773" b="-3922"/>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268</TotalTime>
  <Words>1588</Words>
  <Application>Microsoft Office PowerPoint</Application>
  <PresentationFormat>全屏显示(16:9)</PresentationFormat>
  <Paragraphs>361</Paragraphs>
  <Slides>21</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宋体</vt:lpstr>
      <vt:lpstr>Arial</vt:lpstr>
      <vt:lpstr>Cambria Math</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文飞 雒</cp:lastModifiedBy>
  <cp:revision>6</cp:revision>
  <dcterms:created xsi:type="dcterms:W3CDTF">2024-05-04T09:22:09Z</dcterms:created>
  <dcterms:modified xsi:type="dcterms:W3CDTF">2024-05-06T05:43:33Z</dcterms:modified>
</cp:coreProperties>
</file>